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rial" panose="020B0604020202020204" pitchFamily="34" charset="0"/>
      <p:regular r:id="rId18"/>
    </p:embeddedFont>
    <p:embeddedFont>
      <p:font typeface="Arial Bold" panose="020B0802020202020204" pitchFamily="34" charset="77"/>
      <p:regular r:id="rId19"/>
      <p:bold r:id="rId20"/>
    </p:embeddedFont>
    <p:embeddedFont>
      <p:font typeface="Calibri" panose="020F0502020204030204" pitchFamily="34" charset="0"/>
      <p:regular r:id="rId21"/>
      <p:bold r:id="rId22"/>
      <p:italic r:id="rId23"/>
      <p:boldItalic r:id="rId24"/>
    </p:embeddedFont>
    <p:embeddedFont>
      <p:font typeface="Montserrat" pitchFamily="2" charset="77"/>
      <p:regular r:id="rId25"/>
      <p:bold r:id="rId26"/>
      <p:italic r:id="rId27"/>
      <p:boldItalic r:id="rId28"/>
    </p:embeddedFont>
    <p:embeddedFont>
      <p:font typeface="Montserrat Bold" pitchFamily="2" charset="77"/>
      <p:regular r:id="rId29"/>
      <p:bold r:id="rId30"/>
    </p:embeddedFont>
    <p:embeddedFont>
      <p:font typeface="Neue Machina Ultra-Bold" pitchFamily="2" charset="77"/>
      <p:regular r:id="rId31"/>
      <p:bold r:id="rId32"/>
    </p:embeddedFont>
    <p:embeddedFont>
      <p:font typeface="Open Sans" panose="020B0606030504020204" pitchFamily="34" charset="0"/>
      <p:regular r:id="rId33"/>
      <p:bold r:id="rId34"/>
      <p:italic r:id="rId35"/>
      <p:boldItalic r:id="rId36"/>
    </p:embeddedFont>
    <p:embeddedFont>
      <p:font typeface="Open Sans Bold" pitchFamily="2" charset="0"/>
      <p:regular r:id="rId37"/>
      <p:bold r:id="rId38"/>
    </p:embeddedFont>
    <p:embeddedFont>
      <p:font typeface="Open Sans Semi-Bold" pitchFamily="2" charset="0"/>
      <p:regular r:id="rId39"/>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11" autoAdjust="0"/>
  </p:normalViewPr>
  <p:slideViewPr>
    <p:cSldViewPr>
      <p:cViewPr varScale="1">
        <p:scale>
          <a:sx n="73" d="100"/>
          <a:sy n="73" d="100"/>
        </p:scale>
        <p:origin x="688"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9/4/24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svg"/><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4926720"/>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71731" y="6544095"/>
            <a:ext cx="6009009" cy="6009009"/>
          </a:xfrm>
          <a:custGeom>
            <a:avLst/>
            <a:gdLst/>
            <a:ahLst/>
            <a:cxnLst/>
            <a:rect l="l" t="t" r="r" b="b"/>
            <a:pathLst>
              <a:path w="6009009" h="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8100000">
            <a:off x="11884038" y="6896830"/>
            <a:ext cx="8209501" cy="6060105"/>
          </a:xfrm>
          <a:custGeom>
            <a:avLst/>
            <a:gdLst/>
            <a:ahLst/>
            <a:cxnLst/>
            <a:rect l="l" t="t" r="r" b="b"/>
            <a:pathLst>
              <a:path w="8209501" h="6060105">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393429">
            <a:off x="12271558" y="6401948"/>
            <a:ext cx="4723918" cy="2308815"/>
          </a:xfrm>
          <a:custGeom>
            <a:avLst/>
            <a:gdLst/>
            <a:ahLst/>
            <a:cxnLst/>
            <a:rect l="l" t="t" r="r" b="b"/>
            <a:pathLst>
              <a:path w="4723918" h="2308815">
                <a:moveTo>
                  <a:pt x="0" y="0"/>
                </a:moveTo>
                <a:lnTo>
                  <a:pt x="4723917" y="0"/>
                </a:lnTo>
                <a:lnTo>
                  <a:pt x="4723917" y="2308815"/>
                </a:lnTo>
                <a:lnTo>
                  <a:pt x="0" y="2308815"/>
                </a:lnTo>
                <a:lnTo>
                  <a:pt x="0" y="0"/>
                </a:lnTo>
                <a:close/>
              </a:path>
            </a:pathLst>
          </a:custGeom>
          <a:blipFill>
            <a:blip r:embed="rId8"/>
            <a:stretch>
              <a:fillRect/>
            </a:stretch>
          </a:blipFill>
        </p:spPr>
      </p:sp>
      <p:sp>
        <p:nvSpPr>
          <p:cNvPr id="6" name="Freeform 6"/>
          <p:cNvSpPr/>
          <p:nvPr/>
        </p:nvSpPr>
        <p:spPr>
          <a:xfrm>
            <a:off x="4535835" y="5143500"/>
            <a:ext cx="9529380" cy="1889507"/>
          </a:xfrm>
          <a:custGeom>
            <a:avLst/>
            <a:gdLst/>
            <a:ahLst/>
            <a:cxnLst/>
            <a:rect l="l" t="t" r="r" b="b"/>
            <a:pathLst>
              <a:path w="9529380" h="1889507">
                <a:moveTo>
                  <a:pt x="0" y="0"/>
                </a:moveTo>
                <a:lnTo>
                  <a:pt x="9529380" y="0"/>
                </a:lnTo>
                <a:lnTo>
                  <a:pt x="9529380" y="1889507"/>
                </a:lnTo>
                <a:lnTo>
                  <a:pt x="0" y="1889507"/>
                </a:lnTo>
                <a:lnTo>
                  <a:pt x="0" y="0"/>
                </a:lnTo>
                <a:close/>
              </a:path>
            </a:pathLst>
          </a:custGeom>
          <a:blipFill>
            <a:blip r:embed="rId9"/>
            <a:stretch>
              <a:fillRect l="-7590" t="-18628" b="-64502"/>
            </a:stretch>
          </a:blipFill>
        </p:spPr>
      </p:sp>
      <p:sp>
        <p:nvSpPr>
          <p:cNvPr id="7" name="Freeform 7"/>
          <p:cNvSpPr/>
          <p:nvPr/>
        </p:nvSpPr>
        <p:spPr>
          <a:xfrm>
            <a:off x="1732774" y="2271889"/>
            <a:ext cx="3597907" cy="3671334"/>
          </a:xfrm>
          <a:custGeom>
            <a:avLst/>
            <a:gdLst/>
            <a:ahLst/>
            <a:cxnLst/>
            <a:rect l="l" t="t" r="r" b="b"/>
            <a:pathLst>
              <a:path w="3597907" h="3671334">
                <a:moveTo>
                  <a:pt x="0" y="0"/>
                </a:moveTo>
                <a:lnTo>
                  <a:pt x="3597907" y="0"/>
                </a:lnTo>
                <a:lnTo>
                  <a:pt x="3597907" y="3671334"/>
                </a:lnTo>
                <a:lnTo>
                  <a:pt x="0" y="3671334"/>
                </a:lnTo>
                <a:lnTo>
                  <a:pt x="0" y="0"/>
                </a:lnTo>
                <a:close/>
              </a:path>
            </a:pathLst>
          </a:custGeom>
          <a:blipFill>
            <a:blip r:embed="rId10"/>
            <a:stretch>
              <a:fillRect/>
            </a:stretch>
          </a:blipFill>
        </p:spPr>
      </p:sp>
      <p:sp>
        <p:nvSpPr>
          <p:cNvPr id="8" name="Freeform 8"/>
          <p:cNvSpPr/>
          <p:nvPr/>
        </p:nvSpPr>
        <p:spPr>
          <a:xfrm rot="3042606">
            <a:off x="-947227" y="8169399"/>
            <a:ext cx="4602247" cy="3514966"/>
          </a:xfrm>
          <a:custGeom>
            <a:avLst/>
            <a:gdLst/>
            <a:ahLst/>
            <a:cxnLst/>
            <a:rect l="l" t="t" r="r" b="b"/>
            <a:pathLst>
              <a:path w="4602247" h="3514966">
                <a:moveTo>
                  <a:pt x="0" y="0"/>
                </a:moveTo>
                <a:lnTo>
                  <a:pt x="4602247" y="0"/>
                </a:lnTo>
                <a:lnTo>
                  <a:pt x="4602247" y="3514967"/>
                </a:lnTo>
                <a:lnTo>
                  <a:pt x="0" y="3514967"/>
                </a:lnTo>
                <a:lnTo>
                  <a:pt x="0" y="0"/>
                </a:lnTo>
                <a:close/>
              </a:path>
            </a:pathLst>
          </a:custGeom>
          <a:blipFill>
            <a:blip r:embed="rId11"/>
            <a:stretch>
              <a:fillRect/>
            </a:stretch>
          </a:blipFill>
        </p:spPr>
      </p:sp>
      <p:sp>
        <p:nvSpPr>
          <p:cNvPr id="9" name="TextBox 9"/>
          <p:cNvSpPr txBox="1"/>
          <p:nvPr/>
        </p:nvSpPr>
        <p:spPr>
          <a:xfrm>
            <a:off x="4520952" y="336021"/>
            <a:ext cx="9246096" cy="2635250"/>
          </a:xfrm>
          <a:prstGeom prst="rect">
            <a:avLst/>
          </a:prstGeom>
        </p:spPr>
        <p:txBody>
          <a:bodyPr lIns="0" tIns="0" rIns="0" bIns="0" rtlCol="0" anchor="t">
            <a:spAutoFit/>
          </a:bodyPr>
          <a:lstStyle/>
          <a:p>
            <a:pPr algn="ctr">
              <a:lnSpc>
                <a:spcPts val="7000"/>
              </a:lnSpc>
            </a:pPr>
            <a:r>
              <a:rPr lang="en-US" sz="5000">
                <a:solidFill>
                  <a:srgbClr val="FFFFFF"/>
                </a:solidFill>
                <a:latin typeface="Open Sans Bold"/>
              </a:rPr>
              <a:t>JAVA OOP INOATIVE PROJECT </a:t>
            </a:r>
          </a:p>
          <a:p>
            <a:pPr algn="ctr">
              <a:lnSpc>
                <a:spcPts val="7000"/>
              </a:lnSpc>
            </a:pPr>
            <a:endParaRPr lang="en-US" sz="5000">
              <a:solidFill>
                <a:srgbClr val="FFFFFF"/>
              </a:solidFill>
              <a:latin typeface="Open Sans Bold"/>
            </a:endParaRPr>
          </a:p>
          <a:p>
            <a:pPr algn="ctr">
              <a:lnSpc>
                <a:spcPts val="7000"/>
              </a:lnSpc>
              <a:spcBef>
                <a:spcPct val="0"/>
              </a:spcBef>
            </a:pPr>
            <a:r>
              <a:rPr lang="en-US" sz="5000">
                <a:solidFill>
                  <a:srgbClr val="FFFFFF"/>
                </a:solidFill>
                <a:latin typeface="Open Sans Bold"/>
              </a:rPr>
              <a:t>CAR RENTAL SYSTEM </a:t>
            </a:r>
          </a:p>
        </p:txBody>
      </p:sp>
      <p:sp>
        <p:nvSpPr>
          <p:cNvPr id="10" name="TextBox 10"/>
          <p:cNvSpPr txBox="1"/>
          <p:nvPr/>
        </p:nvSpPr>
        <p:spPr>
          <a:xfrm>
            <a:off x="4737278" y="5524920"/>
            <a:ext cx="8972699" cy="503215"/>
          </a:xfrm>
          <a:prstGeom prst="rect">
            <a:avLst/>
          </a:prstGeom>
        </p:spPr>
        <p:txBody>
          <a:bodyPr lIns="0" tIns="0" rIns="0" bIns="0" rtlCol="0" anchor="t">
            <a:spAutoFit/>
          </a:bodyPr>
          <a:lstStyle/>
          <a:p>
            <a:pPr algn="ctr">
              <a:lnSpc>
                <a:spcPts val="4199"/>
              </a:lnSpc>
            </a:pPr>
            <a:r>
              <a:rPr lang="en-US" sz="2999" dirty="0">
                <a:solidFill>
                  <a:srgbClr val="01204C"/>
                </a:solidFill>
                <a:latin typeface="Open Sans Bold"/>
              </a:rPr>
              <a:t>BY - NISHITA MANHARSINH SOLANKI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TextBox 2"/>
          <p:cNvSpPr txBox="1"/>
          <p:nvPr/>
        </p:nvSpPr>
        <p:spPr>
          <a:xfrm>
            <a:off x="6188245" y="165100"/>
            <a:ext cx="5267771" cy="863600"/>
          </a:xfrm>
          <a:prstGeom prst="rect">
            <a:avLst/>
          </a:prstGeom>
        </p:spPr>
        <p:txBody>
          <a:bodyPr lIns="0" tIns="0" rIns="0" bIns="0" rtlCol="0" anchor="t">
            <a:spAutoFit/>
          </a:bodyPr>
          <a:lstStyle/>
          <a:p>
            <a:pPr algn="ctr">
              <a:lnSpc>
                <a:spcPts val="7000"/>
              </a:lnSpc>
              <a:spcBef>
                <a:spcPct val="0"/>
              </a:spcBef>
            </a:pPr>
            <a:r>
              <a:rPr lang="en-US" sz="5000" u="sng">
                <a:solidFill>
                  <a:srgbClr val="FFFFFF"/>
                </a:solidFill>
                <a:latin typeface="Open Sans Bold"/>
              </a:rPr>
              <a:t>Rental.java class</a:t>
            </a:r>
          </a:p>
        </p:txBody>
      </p:sp>
      <p:sp>
        <p:nvSpPr>
          <p:cNvPr id="3" name="TextBox 3"/>
          <p:cNvSpPr txBox="1"/>
          <p:nvPr/>
        </p:nvSpPr>
        <p:spPr>
          <a:xfrm>
            <a:off x="205167" y="990600"/>
            <a:ext cx="17233929" cy="9150350"/>
          </a:xfrm>
          <a:prstGeom prst="rect">
            <a:avLst/>
          </a:prstGeom>
        </p:spPr>
        <p:txBody>
          <a:bodyPr lIns="0" tIns="0" rIns="0" bIns="0" rtlCol="0" anchor="t">
            <a:spAutoFit/>
          </a:bodyPr>
          <a:lstStyle/>
          <a:p>
            <a:pPr>
              <a:lnSpc>
                <a:spcPts val="2799"/>
              </a:lnSpc>
            </a:pPr>
            <a:r>
              <a:rPr lang="en-US" sz="1999">
                <a:solidFill>
                  <a:srgbClr val="FFFFFF"/>
                </a:solidFill>
                <a:latin typeface="Open Sans Bold"/>
              </a:rPr>
              <a:t>package javaproj;</a:t>
            </a:r>
          </a:p>
          <a:p>
            <a:pPr>
              <a:lnSpc>
                <a:spcPts val="2799"/>
              </a:lnSpc>
            </a:pPr>
            <a:endParaRPr lang="en-US" sz="1999">
              <a:solidFill>
                <a:srgbClr val="FFFFFF"/>
              </a:solidFill>
              <a:latin typeface="Open Sans Bold"/>
            </a:endParaRPr>
          </a:p>
          <a:p>
            <a:pPr>
              <a:lnSpc>
                <a:spcPts val="2799"/>
              </a:lnSpc>
            </a:pPr>
            <a:r>
              <a:rPr lang="en-US" sz="1999">
                <a:solidFill>
                  <a:srgbClr val="FFFFFF"/>
                </a:solidFill>
                <a:latin typeface="Open Sans Bold"/>
              </a:rPr>
              <a:t>class Rental {</a:t>
            </a:r>
          </a:p>
          <a:p>
            <a:pPr>
              <a:lnSpc>
                <a:spcPts val="2799"/>
              </a:lnSpc>
            </a:pPr>
            <a:r>
              <a:rPr lang="en-US" sz="1999">
                <a:solidFill>
                  <a:srgbClr val="FFFFFF"/>
                </a:solidFill>
                <a:latin typeface="Open Sans Bold"/>
              </a:rPr>
              <a:t> public car car;</a:t>
            </a:r>
          </a:p>
          <a:p>
            <a:pPr>
              <a:lnSpc>
                <a:spcPts val="2799"/>
              </a:lnSpc>
            </a:pPr>
            <a:r>
              <a:rPr lang="en-US" sz="1999">
                <a:solidFill>
                  <a:srgbClr val="FFFFFF"/>
                </a:solidFill>
                <a:latin typeface="Open Sans Bold"/>
              </a:rPr>
              <a:t> public Customer customer;</a:t>
            </a:r>
          </a:p>
          <a:p>
            <a:pPr>
              <a:lnSpc>
                <a:spcPts val="2799"/>
              </a:lnSpc>
            </a:pPr>
            <a:r>
              <a:rPr lang="en-US" sz="1999">
                <a:solidFill>
                  <a:srgbClr val="FFFFFF"/>
                </a:solidFill>
                <a:latin typeface="Open Sans Bold"/>
              </a:rPr>
              <a:t> public int days;</a:t>
            </a:r>
          </a:p>
          <a:p>
            <a:pPr>
              <a:lnSpc>
                <a:spcPts val="2799"/>
              </a:lnSpc>
            </a:pPr>
            <a:endParaRPr lang="en-US" sz="1999">
              <a:solidFill>
                <a:srgbClr val="FFFFFF"/>
              </a:solidFill>
              <a:latin typeface="Open Sans Bold"/>
            </a:endParaRPr>
          </a:p>
          <a:p>
            <a:pPr>
              <a:lnSpc>
                <a:spcPts val="2799"/>
              </a:lnSpc>
            </a:pPr>
            <a:r>
              <a:rPr lang="en-US" sz="1999">
                <a:solidFill>
                  <a:srgbClr val="FFFFFF"/>
                </a:solidFill>
                <a:latin typeface="Open Sans Bold"/>
              </a:rPr>
              <a:t> public Rental(car car, Customer customer, int days) {</a:t>
            </a:r>
          </a:p>
          <a:p>
            <a:pPr>
              <a:lnSpc>
                <a:spcPts val="2799"/>
              </a:lnSpc>
            </a:pPr>
            <a:r>
              <a:rPr lang="en-US" sz="1999">
                <a:solidFill>
                  <a:srgbClr val="FFFFFF"/>
                </a:solidFill>
                <a:latin typeface="Open Sans Bold"/>
              </a:rPr>
              <a:t> this.car = car;</a:t>
            </a:r>
          </a:p>
          <a:p>
            <a:pPr>
              <a:lnSpc>
                <a:spcPts val="2799"/>
              </a:lnSpc>
            </a:pPr>
            <a:r>
              <a:rPr lang="en-US" sz="1999">
                <a:solidFill>
                  <a:srgbClr val="FFFFFF"/>
                </a:solidFill>
                <a:latin typeface="Open Sans Bold"/>
              </a:rPr>
              <a:t> this.customer = customer;</a:t>
            </a:r>
          </a:p>
          <a:p>
            <a:pPr>
              <a:lnSpc>
                <a:spcPts val="2799"/>
              </a:lnSpc>
            </a:pPr>
            <a:r>
              <a:rPr lang="en-US" sz="1999">
                <a:solidFill>
                  <a:srgbClr val="FFFFFF"/>
                </a:solidFill>
                <a:latin typeface="Open Sans Bold"/>
              </a:rPr>
              <a:t> this.days = days;</a:t>
            </a:r>
          </a:p>
          <a:p>
            <a:pPr>
              <a:lnSpc>
                <a:spcPts val="2799"/>
              </a:lnSpc>
            </a:pPr>
            <a:r>
              <a:rPr lang="en-US" sz="1999">
                <a:solidFill>
                  <a:srgbClr val="FFFFFF"/>
                </a:solidFill>
                <a:latin typeface="Open Sans Bold"/>
              </a:rPr>
              <a:t> }</a:t>
            </a:r>
          </a:p>
          <a:p>
            <a:pPr>
              <a:lnSpc>
                <a:spcPts val="2799"/>
              </a:lnSpc>
            </a:pPr>
            <a:endParaRPr lang="en-US" sz="1999">
              <a:solidFill>
                <a:srgbClr val="FFFFFF"/>
              </a:solidFill>
              <a:latin typeface="Open Sans Bold"/>
            </a:endParaRPr>
          </a:p>
          <a:p>
            <a:pPr>
              <a:lnSpc>
                <a:spcPts val="2799"/>
              </a:lnSpc>
            </a:pPr>
            <a:r>
              <a:rPr lang="en-US" sz="1999">
                <a:solidFill>
                  <a:srgbClr val="FFFFFF"/>
                </a:solidFill>
                <a:latin typeface="Open Sans Bold"/>
              </a:rPr>
              <a:t> public car getCar() {</a:t>
            </a:r>
          </a:p>
          <a:p>
            <a:pPr>
              <a:lnSpc>
                <a:spcPts val="2799"/>
              </a:lnSpc>
            </a:pPr>
            <a:r>
              <a:rPr lang="en-US" sz="1999">
                <a:solidFill>
                  <a:srgbClr val="FFFFFF"/>
                </a:solidFill>
                <a:latin typeface="Open Sans Bold"/>
              </a:rPr>
              <a:t> return car;</a:t>
            </a:r>
          </a:p>
          <a:p>
            <a:pPr>
              <a:lnSpc>
                <a:spcPts val="2799"/>
              </a:lnSpc>
            </a:pPr>
            <a:r>
              <a:rPr lang="en-US" sz="1999">
                <a:solidFill>
                  <a:srgbClr val="FFFFFF"/>
                </a:solidFill>
                <a:latin typeface="Open Sans Bold"/>
              </a:rPr>
              <a:t> }</a:t>
            </a:r>
          </a:p>
          <a:p>
            <a:pPr>
              <a:lnSpc>
                <a:spcPts val="2799"/>
              </a:lnSpc>
            </a:pPr>
            <a:endParaRPr lang="en-US" sz="1999">
              <a:solidFill>
                <a:srgbClr val="FFFFFF"/>
              </a:solidFill>
              <a:latin typeface="Open Sans Bold"/>
            </a:endParaRPr>
          </a:p>
          <a:p>
            <a:pPr>
              <a:lnSpc>
                <a:spcPts val="2799"/>
              </a:lnSpc>
            </a:pPr>
            <a:r>
              <a:rPr lang="en-US" sz="1999">
                <a:solidFill>
                  <a:srgbClr val="FFFFFF"/>
                </a:solidFill>
                <a:latin typeface="Open Sans Bold"/>
              </a:rPr>
              <a:t> public Customer getCustomer() {</a:t>
            </a:r>
          </a:p>
          <a:p>
            <a:pPr>
              <a:lnSpc>
                <a:spcPts val="2799"/>
              </a:lnSpc>
            </a:pPr>
            <a:r>
              <a:rPr lang="en-US" sz="1999">
                <a:solidFill>
                  <a:srgbClr val="FFFFFF"/>
                </a:solidFill>
                <a:latin typeface="Open Sans Bold"/>
              </a:rPr>
              <a:t> return customer;</a:t>
            </a:r>
          </a:p>
          <a:p>
            <a:pPr>
              <a:lnSpc>
                <a:spcPts val="2799"/>
              </a:lnSpc>
            </a:pPr>
            <a:r>
              <a:rPr lang="en-US" sz="1999">
                <a:solidFill>
                  <a:srgbClr val="FFFFFF"/>
                </a:solidFill>
                <a:latin typeface="Open Sans Bold"/>
              </a:rPr>
              <a:t> }</a:t>
            </a:r>
          </a:p>
          <a:p>
            <a:pPr>
              <a:lnSpc>
                <a:spcPts val="2799"/>
              </a:lnSpc>
            </a:pPr>
            <a:endParaRPr lang="en-US" sz="1999">
              <a:solidFill>
                <a:srgbClr val="FFFFFF"/>
              </a:solidFill>
              <a:latin typeface="Open Sans Bold"/>
            </a:endParaRPr>
          </a:p>
          <a:p>
            <a:pPr>
              <a:lnSpc>
                <a:spcPts val="2799"/>
              </a:lnSpc>
            </a:pPr>
            <a:r>
              <a:rPr lang="en-US" sz="1999">
                <a:solidFill>
                  <a:srgbClr val="FFFFFF"/>
                </a:solidFill>
                <a:latin typeface="Open Sans Bold"/>
              </a:rPr>
              <a:t> public int getDays() {</a:t>
            </a:r>
          </a:p>
          <a:p>
            <a:pPr>
              <a:lnSpc>
                <a:spcPts val="2799"/>
              </a:lnSpc>
            </a:pPr>
            <a:r>
              <a:rPr lang="en-US" sz="1999">
                <a:solidFill>
                  <a:srgbClr val="FFFFFF"/>
                </a:solidFill>
                <a:latin typeface="Open Sans Bold"/>
              </a:rPr>
              <a:t> return days;</a:t>
            </a:r>
          </a:p>
          <a:p>
            <a:pPr>
              <a:lnSpc>
                <a:spcPts val="2799"/>
              </a:lnSpc>
            </a:pPr>
            <a:r>
              <a:rPr lang="en-US" sz="1999">
                <a:solidFill>
                  <a:srgbClr val="FFFFFF"/>
                </a:solidFill>
                <a:latin typeface="Open Sans Bold"/>
              </a:rPr>
              <a:t> }</a:t>
            </a:r>
          </a:p>
          <a:p>
            <a:pPr>
              <a:lnSpc>
                <a:spcPts val="2799"/>
              </a:lnSpc>
            </a:pPr>
            <a:r>
              <a:rPr lang="en-US" sz="1999">
                <a:solidFill>
                  <a:srgbClr val="FFFFFF"/>
                </a:solidFill>
                <a:latin typeface="Open Sans Bold"/>
              </a:rPr>
              <a:t>}</a:t>
            </a:r>
          </a:p>
          <a:p>
            <a:pPr>
              <a:lnSpc>
                <a:spcPts val="2799"/>
              </a:lnSpc>
              <a:spcBef>
                <a:spcPct val="0"/>
              </a:spcBef>
            </a:pPr>
            <a:endParaRPr lang="en-US" sz="1999">
              <a:solidFill>
                <a:srgbClr val="FFFFFF"/>
              </a:solidFill>
              <a:latin typeface="Open Sans Bold"/>
            </a:endParaRPr>
          </a:p>
        </p:txBody>
      </p:sp>
      <p:sp>
        <p:nvSpPr>
          <p:cNvPr id="4" name="TextBox 4"/>
          <p:cNvSpPr txBox="1"/>
          <p:nvPr/>
        </p:nvSpPr>
        <p:spPr>
          <a:xfrm>
            <a:off x="7256678" y="2444750"/>
            <a:ext cx="10738714" cy="5292725"/>
          </a:xfrm>
          <a:prstGeom prst="rect">
            <a:avLst/>
          </a:prstGeom>
        </p:spPr>
        <p:txBody>
          <a:bodyPr lIns="0" tIns="0" rIns="0" bIns="0" rtlCol="0" anchor="t">
            <a:spAutoFit/>
          </a:bodyPr>
          <a:lstStyle/>
          <a:p>
            <a:pPr algn="ctr">
              <a:lnSpc>
                <a:spcPts val="7000"/>
              </a:lnSpc>
              <a:spcBef>
                <a:spcPct val="0"/>
              </a:spcBef>
            </a:pPr>
            <a:r>
              <a:rPr lang="en-US" sz="5000">
                <a:solidFill>
                  <a:srgbClr val="0CC0DF"/>
                </a:solidFill>
                <a:latin typeface="Open Sans Bold"/>
              </a:rPr>
              <a:t>This rental car contains car of car dataype , customer of customer datatype and int days which stores the info about which customer has taken which car for rent and for how many days.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TextBox 2"/>
          <p:cNvSpPr txBox="1"/>
          <p:nvPr/>
        </p:nvSpPr>
        <p:spPr>
          <a:xfrm>
            <a:off x="5408042" y="165100"/>
            <a:ext cx="7698358" cy="805670"/>
          </a:xfrm>
          <a:prstGeom prst="rect">
            <a:avLst/>
          </a:prstGeom>
        </p:spPr>
        <p:txBody>
          <a:bodyPr wrap="square" lIns="0" tIns="0" rIns="0" bIns="0" rtlCol="0" anchor="t">
            <a:spAutoFit/>
          </a:bodyPr>
          <a:lstStyle/>
          <a:p>
            <a:pPr algn="ctr">
              <a:lnSpc>
                <a:spcPts val="7000"/>
              </a:lnSpc>
              <a:spcBef>
                <a:spcPct val="0"/>
              </a:spcBef>
            </a:pPr>
            <a:r>
              <a:rPr lang="en-US" sz="4000" dirty="0">
                <a:solidFill>
                  <a:srgbClr val="FAFBFC"/>
                </a:solidFill>
                <a:latin typeface="Open Sans Bold"/>
              </a:rPr>
              <a:t>Car Rental System class</a:t>
            </a:r>
          </a:p>
        </p:txBody>
      </p:sp>
      <p:sp>
        <p:nvSpPr>
          <p:cNvPr id="3" name="TextBox 3"/>
          <p:cNvSpPr txBox="1"/>
          <p:nvPr/>
        </p:nvSpPr>
        <p:spPr>
          <a:xfrm>
            <a:off x="376451" y="842894"/>
            <a:ext cx="17535097" cy="9105900"/>
          </a:xfrm>
          <a:prstGeom prst="rect">
            <a:avLst/>
          </a:prstGeom>
        </p:spPr>
        <p:txBody>
          <a:bodyPr lIns="0" tIns="0" rIns="0" bIns="0" rtlCol="0" anchor="t">
            <a:spAutoFit/>
          </a:bodyPr>
          <a:lstStyle/>
          <a:p>
            <a:pPr algn="just">
              <a:lnSpc>
                <a:spcPts val="2100"/>
              </a:lnSpc>
            </a:pPr>
            <a:r>
              <a:rPr lang="en-US" sz="1500">
                <a:solidFill>
                  <a:srgbClr val="FAFBFC"/>
                </a:solidFill>
                <a:latin typeface="Open Sans Bold"/>
              </a:rPr>
              <a:t>package javaproj;</a:t>
            </a:r>
          </a:p>
          <a:p>
            <a:pPr algn="just">
              <a:lnSpc>
                <a:spcPts val="2100"/>
              </a:lnSpc>
            </a:pPr>
            <a:r>
              <a:rPr lang="en-US" sz="1500">
                <a:solidFill>
                  <a:srgbClr val="FAFBFC"/>
                </a:solidFill>
                <a:latin typeface="Open Sans Bold"/>
              </a:rPr>
              <a:t>import java.util.ArrayList;</a:t>
            </a:r>
          </a:p>
          <a:p>
            <a:pPr algn="just">
              <a:lnSpc>
                <a:spcPts val="2100"/>
              </a:lnSpc>
            </a:pPr>
            <a:r>
              <a:rPr lang="en-US" sz="1500">
                <a:solidFill>
                  <a:srgbClr val="FAFBFC"/>
                </a:solidFill>
                <a:latin typeface="Open Sans Bold"/>
              </a:rPr>
              <a:t>import java.util.List;</a:t>
            </a:r>
          </a:p>
          <a:p>
            <a:pPr algn="just">
              <a:lnSpc>
                <a:spcPts val="2100"/>
              </a:lnSpc>
            </a:pPr>
            <a:r>
              <a:rPr lang="en-US" sz="1500">
                <a:solidFill>
                  <a:srgbClr val="FAFBFC"/>
                </a:solidFill>
                <a:latin typeface="Open Sans Bold"/>
              </a:rPr>
              <a:t>import java.util.Scanner;</a:t>
            </a:r>
          </a:p>
          <a:p>
            <a:pPr algn="just">
              <a:lnSpc>
                <a:spcPts val="2100"/>
              </a:lnSpc>
            </a:pPr>
            <a:r>
              <a:rPr lang="en-US" sz="1500">
                <a:solidFill>
                  <a:srgbClr val="FAFBFC"/>
                </a:solidFill>
                <a:latin typeface="Open Sans Bold"/>
              </a:rPr>
              <a:t>class CarRentalSystem {</a:t>
            </a:r>
          </a:p>
          <a:p>
            <a:pPr algn="just">
              <a:lnSpc>
                <a:spcPts val="2100"/>
              </a:lnSpc>
            </a:pPr>
            <a:endParaRPr lang="en-US" sz="1500">
              <a:solidFill>
                <a:srgbClr val="FAFBFC"/>
              </a:solidFill>
              <a:latin typeface="Open Sans Bold"/>
            </a:endParaRPr>
          </a:p>
          <a:p>
            <a:pPr algn="just">
              <a:lnSpc>
                <a:spcPts val="2100"/>
              </a:lnSpc>
            </a:pPr>
            <a:r>
              <a:rPr lang="en-US" sz="1500">
                <a:solidFill>
                  <a:srgbClr val="FAFBFC"/>
                </a:solidFill>
                <a:latin typeface="Open Sans Bold"/>
              </a:rPr>
              <a:t> private List&lt;car&gt; cars;</a:t>
            </a:r>
          </a:p>
          <a:p>
            <a:pPr algn="just">
              <a:lnSpc>
                <a:spcPts val="2100"/>
              </a:lnSpc>
            </a:pPr>
            <a:r>
              <a:rPr lang="en-US" sz="1500">
                <a:solidFill>
                  <a:srgbClr val="FAFBFC"/>
                </a:solidFill>
                <a:latin typeface="Open Sans Bold"/>
              </a:rPr>
              <a:t> private List&lt;Customer&gt; customers;</a:t>
            </a:r>
          </a:p>
          <a:p>
            <a:pPr algn="just">
              <a:lnSpc>
                <a:spcPts val="2100"/>
              </a:lnSpc>
            </a:pPr>
            <a:r>
              <a:rPr lang="en-US" sz="1500">
                <a:solidFill>
                  <a:srgbClr val="FAFBFC"/>
                </a:solidFill>
                <a:latin typeface="Open Sans Bold"/>
              </a:rPr>
              <a:t> private List&lt;Rental&gt; rentals;</a:t>
            </a:r>
          </a:p>
          <a:p>
            <a:pPr algn="just">
              <a:lnSpc>
                <a:spcPts val="2100"/>
              </a:lnSpc>
            </a:pPr>
            <a:endParaRPr lang="en-US" sz="1500">
              <a:solidFill>
                <a:srgbClr val="FAFBFC"/>
              </a:solidFill>
              <a:latin typeface="Open Sans Bold"/>
            </a:endParaRPr>
          </a:p>
          <a:p>
            <a:pPr algn="just">
              <a:lnSpc>
                <a:spcPts val="2100"/>
              </a:lnSpc>
            </a:pPr>
            <a:r>
              <a:rPr lang="en-US" sz="1500">
                <a:solidFill>
                  <a:srgbClr val="FAFBFC"/>
                </a:solidFill>
                <a:latin typeface="Open Sans Bold"/>
              </a:rPr>
              <a:t> public CarRentalSystem() {</a:t>
            </a:r>
          </a:p>
          <a:p>
            <a:pPr algn="just">
              <a:lnSpc>
                <a:spcPts val="2100"/>
              </a:lnSpc>
            </a:pPr>
            <a:r>
              <a:rPr lang="en-US" sz="1500">
                <a:solidFill>
                  <a:srgbClr val="FAFBFC"/>
                </a:solidFill>
                <a:latin typeface="Open Sans Bold"/>
              </a:rPr>
              <a:t> cars = new ArrayList&lt;&gt;();</a:t>
            </a:r>
          </a:p>
          <a:p>
            <a:pPr algn="just">
              <a:lnSpc>
                <a:spcPts val="2100"/>
              </a:lnSpc>
            </a:pPr>
            <a:r>
              <a:rPr lang="en-US" sz="1500">
                <a:solidFill>
                  <a:srgbClr val="FAFBFC"/>
                </a:solidFill>
                <a:latin typeface="Open Sans Bold"/>
              </a:rPr>
              <a:t> customers = new ArrayList&lt;&gt;();</a:t>
            </a:r>
          </a:p>
          <a:p>
            <a:pPr algn="just">
              <a:lnSpc>
                <a:spcPts val="2100"/>
              </a:lnSpc>
            </a:pPr>
            <a:r>
              <a:rPr lang="en-US" sz="1500">
                <a:solidFill>
                  <a:srgbClr val="FAFBFC"/>
                </a:solidFill>
                <a:latin typeface="Open Sans Bold"/>
              </a:rPr>
              <a:t> rentals = new ArrayList&lt;&gt;();</a:t>
            </a:r>
          </a:p>
          <a:p>
            <a:pPr algn="just">
              <a:lnSpc>
                <a:spcPts val="2100"/>
              </a:lnSpc>
            </a:pPr>
            <a:r>
              <a:rPr lang="en-US" sz="1500">
                <a:solidFill>
                  <a:srgbClr val="FAFBFC"/>
                </a:solidFill>
                <a:latin typeface="Open Sans Bold"/>
              </a:rPr>
              <a:t> }</a:t>
            </a:r>
          </a:p>
          <a:p>
            <a:pPr algn="just">
              <a:lnSpc>
                <a:spcPts val="2100"/>
              </a:lnSpc>
            </a:pPr>
            <a:r>
              <a:rPr lang="en-US" sz="1500">
                <a:solidFill>
                  <a:srgbClr val="FAFBFC"/>
                </a:solidFill>
                <a:latin typeface="Open Sans Bold"/>
              </a:rPr>
              <a:t> public void addCar(car car) {</a:t>
            </a:r>
          </a:p>
          <a:p>
            <a:pPr algn="just">
              <a:lnSpc>
                <a:spcPts val="2100"/>
              </a:lnSpc>
            </a:pPr>
            <a:r>
              <a:rPr lang="en-US" sz="1500">
                <a:solidFill>
                  <a:srgbClr val="FAFBFC"/>
                </a:solidFill>
                <a:latin typeface="Open Sans Bold"/>
              </a:rPr>
              <a:t> cars.add(car);</a:t>
            </a:r>
          </a:p>
          <a:p>
            <a:pPr algn="just">
              <a:lnSpc>
                <a:spcPts val="2100"/>
              </a:lnSpc>
            </a:pPr>
            <a:r>
              <a:rPr lang="en-US" sz="1500">
                <a:solidFill>
                  <a:srgbClr val="FAFBFC"/>
                </a:solidFill>
                <a:latin typeface="Open Sans Bold"/>
              </a:rPr>
              <a:t> }</a:t>
            </a:r>
          </a:p>
          <a:p>
            <a:pPr algn="just">
              <a:lnSpc>
                <a:spcPts val="2100"/>
              </a:lnSpc>
            </a:pPr>
            <a:endParaRPr lang="en-US" sz="1500">
              <a:solidFill>
                <a:srgbClr val="FAFBFC"/>
              </a:solidFill>
              <a:latin typeface="Open Sans Bold"/>
            </a:endParaRPr>
          </a:p>
          <a:p>
            <a:pPr algn="just">
              <a:lnSpc>
                <a:spcPts val="2100"/>
              </a:lnSpc>
            </a:pPr>
            <a:r>
              <a:rPr lang="en-US" sz="1500">
                <a:solidFill>
                  <a:srgbClr val="FAFBFC"/>
                </a:solidFill>
                <a:latin typeface="Open Sans Bold"/>
              </a:rPr>
              <a:t> public void addCustomer(Customer customer) {</a:t>
            </a:r>
          </a:p>
          <a:p>
            <a:pPr algn="just">
              <a:lnSpc>
                <a:spcPts val="2100"/>
              </a:lnSpc>
            </a:pPr>
            <a:r>
              <a:rPr lang="en-US" sz="1500">
                <a:solidFill>
                  <a:srgbClr val="FAFBFC"/>
                </a:solidFill>
                <a:latin typeface="Open Sans Bold"/>
              </a:rPr>
              <a:t> customers.add(customer);</a:t>
            </a:r>
          </a:p>
          <a:p>
            <a:pPr algn="just">
              <a:lnSpc>
                <a:spcPts val="2100"/>
              </a:lnSpc>
            </a:pPr>
            <a:r>
              <a:rPr lang="en-US" sz="1500">
                <a:solidFill>
                  <a:srgbClr val="FAFBFC"/>
                </a:solidFill>
                <a:latin typeface="Open Sans Bold"/>
              </a:rPr>
              <a:t> }</a:t>
            </a:r>
          </a:p>
          <a:p>
            <a:pPr algn="just">
              <a:lnSpc>
                <a:spcPts val="2520"/>
              </a:lnSpc>
            </a:pPr>
            <a:endParaRPr lang="en-US" sz="1500">
              <a:solidFill>
                <a:srgbClr val="FAFBFC"/>
              </a:solidFill>
              <a:latin typeface="Open Sans Bold"/>
            </a:endParaRPr>
          </a:p>
          <a:p>
            <a:pPr algn="just">
              <a:lnSpc>
                <a:spcPts val="2100"/>
              </a:lnSpc>
            </a:pPr>
            <a:r>
              <a:rPr lang="en-US" sz="1500">
                <a:solidFill>
                  <a:srgbClr val="FAFBFC"/>
                </a:solidFill>
                <a:latin typeface="Open Sans Bold"/>
              </a:rPr>
              <a:t> public void rentCar(car car, Customer customer, int days) {</a:t>
            </a:r>
          </a:p>
          <a:p>
            <a:pPr algn="just">
              <a:lnSpc>
                <a:spcPts val="2100"/>
              </a:lnSpc>
            </a:pPr>
            <a:r>
              <a:rPr lang="en-US" sz="1500">
                <a:solidFill>
                  <a:srgbClr val="FAFBFC"/>
                </a:solidFill>
                <a:latin typeface="Open Sans Bold"/>
              </a:rPr>
              <a:t> if (car.isAvailable()) {</a:t>
            </a:r>
          </a:p>
          <a:p>
            <a:pPr algn="just">
              <a:lnSpc>
                <a:spcPts val="2100"/>
              </a:lnSpc>
            </a:pPr>
            <a:r>
              <a:rPr lang="en-US" sz="1500">
                <a:solidFill>
                  <a:srgbClr val="FAFBFC"/>
                </a:solidFill>
                <a:latin typeface="Open Sans Bold"/>
              </a:rPr>
              <a:t> car.rent();</a:t>
            </a:r>
          </a:p>
          <a:p>
            <a:pPr algn="just">
              <a:lnSpc>
                <a:spcPts val="2100"/>
              </a:lnSpc>
            </a:pPr>
            <a:r>
              <a:rPr lang="en-US" sz="1500">
                <a:solidFill>
                  <a:srgbClr val="FAFBFC"/>
                </a:solidFill>
                <a:latin typeface="Open Sans Bold"/>
              </a:rPr>
              <a:t> rentals.add(new Rental(car, customer, days));</a:t>
            </a:r>
          </a:p>
          <a:p>
            <a:pPr algn="just">
              <a:lnSpc>
                <a:spcPts val="2100"/>
              </a:lnSpc>
            </a:pPr>
            <a:endParaRPr lang="en-US" sz="1500">
              <a:solidFill>
                <a:srgbClr val="FAFBFC"/>
              </a:solidFill>
              <a:latin typeface="Open Sans Bold"/>
            </a:endParaRPr>
          </a:p>
          <a:p>
            <a:pPr algn="just">
              <a:lnSpc>
                <a:spcPts val="2100"/>
              </a:lnSpc>
            </a:pPr>
            <a:r>
              <a:rPr lang="en-US" sz="1500">
                <a:solidFill>
                  <a:srgbClr val="FAFBFC"/>
                </a:solidFill>
                <a:latin typeface="Open Sans Bold"/>
              </a:rPr>
              <a:t> } else {</a:t>
            </a:r>
          </a:p>
          <a:p>
            <a:pPr algn="just">
              <a:lnSpc>
                <a:spcPts val="2100"/>
              </a:lnSpc>
            </a:pPr>
            <a:r>
              <a:rPr lang="en-US" sz="1500">
                <a:solidFill>
                  <a:srgbClr val="FAFBFC"/>
                </a:solidFill>
                <a:latin typeface="Open Sans Bold"/>
              </a:rPr>
              <a:t> System.out.println("Car is not available for rent.");</a:t>
            </a:r>
          </a:p>
          <a:p>
            <a:pPr algn="just">
              <a:lnSpc>
                <a:spcPts val="2100"/>
              </a:lnSpc>
            </a:pPr>
            <a:r>
              <a:rPr lang="en-US" sz="1500">
                <a:solidFill>
                  <a:srgbClr val="FAFBFC"/>
                </a:solidFill>
                <a:latin typeface="Open Sans Bold"/>
              </a:rPr>
              <a:t> }</a:t>
            </a:r>
          </a:p>
          <a:p>
            <a:pPr algn="just">
              <a:lnSpc>
                <a:spcPts val="2100"/>
              </a:lnSpc>
            </a:pPr>
            <a:r>
              <a:rPr lang="en-US" sz="1500">
                <a:solidFill>
                  <a:srgbClr val="FAFBFC"/>
                </a:solidFill>
                <a:latin typeface="Open Sans Bold"/>
              </a:rPr>
              <a:t> }</a:t>
            </a:r>
          </a:p>
          <a:p>
            <a:pPr algn="just">
              <a:lnSpc>
                <a:spcPts val="2100"/>
              </a:lnSpc>
            </a:pPr>
            <a:endParaRPr lang="en-US" sz="1500">
              <a:solidFill>
                <a:srgbClr val="FAFBFC"/>
              </a:solidFill>
              <a:latin typeface="Open Sans Bold"/>
            </a:endParaRPr>
          </a:p>
          <a:p>
            <a:pPr algn="just">
              <a:lnSpc>
                <a:spcPts val="2100"/>
              </a:lnSpc>
              <a:spcBef>
                <a:spcPct val="0"/>
              </a:spcBef>
            </a:pPr>
            <a:endParaRPr lang="en-US" sz="1500">
              <a:solidFill>
                <a:srgbClr val="FAFBFC"/>
              </a:solidFill>
              <a:latin typeface="Open Sans Bold"/>
            </a:endParaRPr>
          </a:p>
        </p:txBody>
      </p:sp>
      <p:sp>
        <p:nvSpPr>
          <p:cNvPr id="4" name="TextBox 4"/>
          <p:cNvSpPr txBox="1"/>
          <p:nvPr/>
        </p:nvSpPr>
        <p:spPr>
          <a:xfrm>
            <a:off x="9144000" y="1000125"/>
            <a:ext cx="6136630" cy="9726930"/>
          </a:xfrm>
          <a:prstGeom prst="rect">
            <a:avLst/>
          </a:prstGeom>
        </p:spPr>
        <p:txBody>
          <a:bodyPr lIns="0" tIns="0" rIns="0" bIns="0" rtlCol="0" anchor="t">
            <a:spAutoFit/>
          </a:bodyPr>
          <a:lstStyle/>
          <a:p>
            <a:pPr>
              <a:lnSpc>
                <a:spcPts val="2520"/>
              </a:lnSpc>
            </a:pPr>
            <a:r>
              <a:rPr lang="en-US" sz="1800">
                <a:solidFill>
                  <a:srgbClr val="FAFBFC"/>
                </a:solidFill>
                <a:latin typeface="Open Sans Bold"/>
              </a:rPr>
              <a:t>public void returnCar(car car) {</a:t>
            </a:r>
          </a:p>
          <a:p>
            <a:pPr>
              <a:lnSpc>
                <a:spcPts val="2520"/>
              </a:lnSpc>
            </a:pPr>
            <a:r>
              <a:rPr lang="en-US" sz="1800">
                <a:solidFill>
                  <a:srgbClr val="FAFBFC"/>
                </a:solidFill>
                <a:latin typeface="Open Sans Bold"/>
              </a:rPr>
              <a:t> car.returnCar();</a:t>
            </a:r>
          </a:p>
          <a:p>
            <a:pPr>
              <a:lnSpc>
                <a:spcPts val="2520"/>
              </a:lnSpc>
            </a:pPr>
            <a:r>
              <a:rPr lang="en-US" sz="1800">
                <a:solidFill>
                  <a:srgbClr val="FAFBFC"/>
                </a:solidFill>
                <a:latin typeface="Open Sans Bold"/>
              </a:rPr>
              <a:t> Rental rentalToRemove = null;</a:t>
            </a:r>
          </a:p>
          <a:p>
            <a:pPr>
              <a:lnSpc>
                <a:spcPts val="2520"/>
              </a:lnSpc>
            </a:pPr>
            <a:r>
              <a:rPr lang="en-US" sz="1800">
                <a:solidFill>
                  <a:srgbClr val="FAFBFC"/>
                </a:solidFill>
                <a:latin typeface="Open Sans Bold"/>
              </a:rPr>
              <a:t> for (Rental rental : rentals) {</a:t>
            </a:r>
          </a:p>
          <a:p>
            <a:pPr>
              <a:lnSpc>
                <a:spcPts val="2520"/>
              </a:lnSpc>
            </a:pPr>
            <a:r>
              <a:rPr lang="en-US" sz="1800">
                <a:solidFill>
                  <a:srgbClr val="FAFBFC"/>
                </a:solidFill>
                <a:latin typeface="Open Sans Bold"/>
              </a:rPr>
              <a:t> if (rental.getCar() == car) {</a:t>
            </a:r>
          </a:p>
          <a:p>
            <a:pPr>
              <a:lnSpc>
                <a:spcPts val="2520"/>
              </a:lnSpc>
            </a:pPr>
            <a:r>
              <a:rPr lang="en-US" sz="1800">
                <a:solidFill>
                  <a:srgbClr val="FAFBFC"/>
                </a:solidFill>
                <a:latin typeface="Open Sans Bold"/>
              </a:rPr>
              <a:t> rentalToRemove = rental;</a:t>
            </a:r>
          </a:p>
          <a:p>
            <a:pPr>
              <a:lnSpc>
                <a:spcPts val="2520"/>
              </a:lnSpc>
            </a:pPr>
            <a:r>
              <a:rPr lang="en-US" sz="1800">
                <a:solidFill>
                  <a:srgbClr val="FAFBFC"/>
                </a:solidFill>
                <a:latin typeface="Open Sans Bold"/>
              </a:rPr>
              <a:t> break;</a:t>
            </a:r>
          </a:p>
          <a:p>
            <a:pPr>
              <a:lnSpc>
                <a:spcPts val="2520"/>
              </a:lnSpc>
            </a:pPr>
            <a:r>
              <a:rPr lang="en-US" sz="1800">
                <a:solidFill>
                  <a:srgbClr val="FAFBFC"/>
                </a:solidFill>
                <a:latin typeface="Open Sans Bold"/>
              </a:rPr>
              <a:t> }</a:t>
            </a:r>
          </a:p>
          <a:p>
            <a:pPr>
              <a:lnSpc>
                <a:spcPts val="2520"/>
              </a:lnSpc>
            </a:pPr>
            <a:r>
              <a:rPr lang="en-US" sz="1800">
                <a:solidFill>
                  <a:srgbClr val="FAFBFC"/>
                </a:solidFill>
                <a:latin typeface="Open Sans Bold"/>
              </a:rPr>
              <a:t> }</a:t>
            </a:r>
          </a:p>
          <a:p>
            <a:pPr>
              <a:lnSpc>
                <a:spcPts val="2520"/>
              </a:lnSpc>
            </a:pPr>
            <a:r>
              <a:rPr lang="en-US" sz="1800">
                <a:solidFill>
                  <a:srgbClr val="FAFBFC"/>
                </a:solidFill>
                <a:latin typeface="Open Sans Bold"/>
              </a:rPr>
              <a:t> if (rentalToRemove != null) {</a:t>
            </a:r>
          </a:p>
          <a:p>
            <a:pPr>
              <a:lnSpc>
                <a:spcPts val="2520"/>
              </a:lnSpc>
            </a:pPr>
            <a:r>
              <a:rPr lang="en-US" sz="1800">
                <a:solidFill>
                  <a:srgbClr val="FAFBFC"/>
                </a:solidFill>
                <a:latin typeface="Open Sans Bold"/>
              </a:rPr>
              <a:t> rentals.remove(rentalToRemove);</a:t>
            </a:r>
          </a:p>
          <a:p>
            <a:pPr>
              <a:lnSpc>
                <a:spcPts val="2520"/>
              </a:lnSpc>
            </a:pPr>
            <a:endParaRPr lang="en-US" sz="1800">
              <a:solidFill>
                <a:srgbClr val="FAFBFC"/>
              </a:solidFill>
              <a:latin typeface="Open Sans Bold"/>
            </a:endParaRPr>
          </a:p>
          <a:p>
            <a:pPr>
              <a:lnSpc>
                <a:spcPts val="2520"/>
              </a:lnSpc>
            </a:pPr>
            <a:r>
              <a:rPr lang="en-US" sz="1800">
                <a:solidFill>
                  <a:srgbClr val="FAFBFC"/>
                </a:solidFill>
                <a:latin typeface="Open Sans Bold"/>
              </a:rPr>
              <a:t> } else {</a:t>
            </a:r>
          </a:p>
          <a:p>
            <a:pPr>
              <a:lnSpc>
                <a:spcPts val="2520"/>
              </a:lnSpc>
            </a:pPr>
            <a:r>
              <a:rPr lang="en-US" sz="1800">
                <a:solidFill>
                  <a:srgbClr val="FAFBFC"/>
                </a:solidFill>
                <a:latin typeface="Open Sans Bold"/>
              </a:rPr>
              <a:t> System.out.println("Car was not rented.");</a:t>
            </a:r>
          </a:p>
          <a:p>
            <a:pPr>
              <a:lnSpc>
                <a:spcPts val="2520"/>
              </a:lnSpc>
            </a:pPr>
            <a:r>
              <a:rPr lang="en-US" sz="1800">
                <a:solidFill>
                  <a:srgbClr val="FAFBFC"/>
                </a:solidFill>
                <a:latin typeface="Open Sans Bold"/>
              </a:rPr>
              <a:t> }</a:t>
            </a:r>
          </a:p>
          <a:p>
            <a:pPr>
              <a:lnSpc>
                <a:spcPts val="2520"/>
              </a:lnSpc>
            </a:pPr>
            <a:r>
              <a:rPr lang="en-US" sz="1800">
                <a:solidFill>
                  <a:srgbClr val="FAFBFC"/>
                </a:solidFill>
                <a:latin typeface="Open Sans Bold"/>
              </a:rPr>
              <a:t> }</a:t>
            </a:r>
          </a:p>
          <a:p>
            <a:pPr>
              <a:lnSpc>
                <a:spcPts val="2520"/>
              </a:lnSpc>
            </a:pPr>
            <a:endParaRPr lang="en-US" sz="1800">
              <a:solidFill>
                <a:srgbClr val="FAFBFC"/>
              </a:solidFill>
              <a:latin typeface="Open Sans Bold"/>
            </a:endParaRPr>
          </a:p>
          <a:p>
            <a:pPr>
              <a:lnSpc>
                <a:spcPts val="2520"/>
              </a:lnSpc>
            </a:pPr>
            <a:r>
              <a:rPr lang="en-US" sz="1800">
                <a:solidFill>
                  <a:srgbClr val="FAFBFC"/>
                </a:solidFill>
                <a:latin typeface="Open Sans Bold"/>
              </a:rPr>
              <a:t> public void menu() {</a:t>
            </a:r>
          </a:p>
          <a:p>
            <a:pPr>
              <a:lnSpc>
                <a:spcPts val="2520"/>
              </a:lnSpc>
            </a:pPr>
            <a:r>
              <a:rPr lang="en-US" sz="1800">
                <a:solidFill>
                  <a:srgbClr val="FAFBFC"/>
                </a:solidFill>
                <a:latin typeface="Open Sans Bold"/>
              </a:rPr>
              <a:t> Scanner scanner = new Scanner(System.in);</a:t>
            </a:r>
          </a:p>
          <a:p>
            <a:pPr>
              <a:lnSpc>
                <a:spcPts val="2520"/>
              </a:lnSpc>
            </a:pPr>
            <a:endParaRPr lang="en-US" sz="1800">
              <a:solidFill>
                <a:srgbClr val="FAFBFC"/>
              </a:solidFill>
              <a:latin typeface="Open Sans Bold"/>
            </a:endParaRPr>
          </a:p>
          <a:p>
            <a:pPr>
              <a:lnSpc>
                <a:spcPts val="2520"/>
              </a:lnSpc>
            </a:pPr>
            <a:r>
              <a:rPr lang="en-US" sz="1800">
                <a:solidFill>
                  <a:srgbClr val="FAFBFC"/>
                </a:solidFill>
                <a:latin typeface="Open Sans Bold"/>
              </a:rPr>
              <a:t> while (true) {</a:t>
            </a:r>
          </a:p>
          <a:p>
            <a:pPr>
              <a:lnSpc>
                <a:spcPts val="2520"/>
              </a:lnSpc>
            </a:pPr>
            <a:r>
              <a:rPr lang="en-US" sz="1800">
                <a:solidFill>
                  <a:srgbClr val="FAFBFC"/>
                </a:solidFill>
                <a:latin typeface="Open Sans Bold"/>
              </a:rPr>
              <a:t> System.out.println("===== Car Rental System =====");</a:t>
            </a:r>
          </a:p>
          <a:p>
            <a:pPr>
              <a:lnSpc>
                <a:spcPts val="2520"/>
              </a:lnSpc>
            </a:pPr>
            <a:r>
              <a:rPr lang="en-US" sz="1800">
                <a:solidFill>
                  <a:srgbClr val="FAFBFC"/>
                </a:solidFill>
                <a:latin typeface="Open Sans Bold"/>
              </a:rPr>
              <a:t> System.out.println("1. Rent a Car");</a:t>
            </a:r>
          </a:p>
          <a:p>
            <a:pPr>
              <a:lnSpc>
                <a:spcPts val="2520"/>
              </a:lnSpc>
            </a:pPr>
            <a:r>
              <a:rPr lang="en-US" sz="1800">
                <a:solidFill>
                  <a:srgbClr val="FAFBFC"/>
                </a:solidFill>
                <a:latin typeface="Open Sans Bold"/>
              </a:rPr>
              <a:t> System.out.println("2. Return a Car");</a:t>
            </a:r>
          </a:p>
          <a:p>
            <a:pPr>
              <a:lnSpc>
                <a:spcPts val="2520"/>
              </a:lnSpc>
            </a:pPr>
            <a:r>
              <a:rPr lang="en-US" sz="1800">
                <a:solidFill>
                  <a:srgbClr val="FAFBFC"/>
                </a:solidFill>
                <a:latin typeface="Open Sans Bold"/>
              </a:rPr>
              <a:t> System.out.println("3. Exit");</a:t>
            </a:r>
          </a:p>
          <a:p>
            <a:pPr>
              <a:lnSpc>
                <a:spcPts val="2520"/>
              </a:lnSpc>
            </a:pPr>
            <a:r>
              <a:rPr lang="en-US" sz="1800">
                <a:solidFill>
                  <a:srgbClr val="FAFBFC"/>
                </a:solidFill>
                <a:latin typeface="Open Sans Bold"/>
              </a:rPr>
              <a:t> System.out.print("Enter your choice: ");</a:t>
            </a:r>
          </a:p>
          <a:p>
            <a:pPr>
              <a:lnSpc>
                <a:spcPts val="2520"/>
              </a:lnSpc>
            </a:pPr>
            <a:endParaRPr lang="en-US" sz="1800">
              <a:solidFill>
                <a:srgbClr val="FAFBFC"/>
              </a:solidFill>
              <a:latin typeface="Open Sans Bold"/>
            </a:endParaRPr>
          </a:p>
          <a:p>
            <a:pPr>
              <a:lnSpc>
                <a:spcPts val="2520"/>
              </a:lnSpc>
            </a:pPr>
            <a:r>
              <a:rPr lang="en-US" sz="1800">
                <a:solidFill>
                  <a:srgbClr val="FAFBFC"/>
                </a:solidFill>
                <a:latin typeface="Open Sans Bold"/>
              </a:rPr>
              <a:t> int choice = scanner.nextInt();</a:t>
            </a:r>
          </a:p>
          <a:p>
            <a:pPr>
              <a:lnSpc>
                <a:spcPts val="2520"/>
              </a:lnSpc>
            </a:pPr>
            <a:r>
              <a:rPr lang="en-US" sz="1800">
                <a:solidFill>
                  <a:srgbClr val="FAFBFC"/>
                </a:solidFill>
                <a:latin typeface="Open Sans Bold"/>
              </a:rPr>
              <a:t> scanner.nextLine(); // Consume newline</a:t>
            </a:r>
          </a:p>
          <a:p>
            <a:pPr>
              <a:lnSpc>
                <a:spcPts val="2520"/>
              </a:lnSpc>
            </a:pPr>
            <a:endParaRPr lang="en-US" sz="1800">
              <a:solidFill>
                <a:srgbClr val="FAFBFC"/>
              </a:solidFill>
              <a:latin typeface="Open Sans Bold"/>
            </a:endParaRPr>
          </a:p>
          <a:p>
            <a:pPr>
              <a:lnSpc>
                <a:spcPts val="2520"/>
              </a:lnSpc>
              <a:spcBef>
                <a:spcPct val="0"/>
              </a:spcBef>
            </a:pPr>
            <a:endParaRPr lang="en-US" sz="1800">
              <a:solidFill>
                <a:srgbClr val="FAFBFC"/>
              </a:solidFill>
              <a:latin typeface="Open San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TextBox 2"/>
          <p:cNvSpPr txBox="1"/>
          <p:nvPr/>
        </p:nvSpPr>
        <p:spPr>
          <a:xfrm>
            <a:off x="384466" y="265748"/>
            <a:ext cx="10138246" cy="10041255"/>
          </a:xfrm>
          <a:prstGeom prst="rect">
            <a:avLst/>
          </a:prstGeom>
        </p:spPr>
        <p:txBody>
          <a:bodyPr lIns="0" tIns="0" rIns="0" bIns="0" rtlCol="0" anchor="t">
            <a:spAutoFit/>
          </a:bodyPr>
          <a:lstStyle/>
          <a:p>
            <a:pPr>
              <a:lnSpc>
                <a:spcPts val="2520"/>
              </a:lnSpc>
            </a:pPr>
            <a:r>
              <a:rPr lang="en-US" sz="1800">
                <a:solidFill>
                  <a:srgbClr val="FFFFFF"/>
                </a:solidFill>
                <a:latin typeface="Open Sans Bold"/>
              </a:rPr>
              <a:t>if (choice == 1) {</a:t>
            </a:r>
          </a:p>
          <a:p>
            <a:pPr>
              <a:lnSpc>
                <a:spcPts val="2520"/>
              </a:lnSpc>
            </a:pPr>
            <a:r>
              <a:rPr lang="en-US" sz="1800">
                <a:solidFill>
                  <a:srgbClr val="FFFFFF"/>
                </a:solidFill>
                <a:latin typeface="Open Sans Bold"/>
              </a:rPr>
              <a:t> System.out.println("\n== Rent a Car ==\n");</a:t>
            </a:r>
          </a:p>
          <a:p>
            <a:pPr>
              <a:lnSpc>
                <a:spcPts val="2520"/>
              </a:lnSpc>
            </a:pPr>
            <a:r>
              <a:rPr lang="en-US" sz="1800">
                <a:solidFill>
                  <a:srgbClr val="FFFFFF"/>
                </a:solidFill>
                <a:latin typeface="Open Sans Bold"/>
              </a:rPr>
              <a:t> System.out.print("Enter your name: ");</a:t>
            </a:r>
          </a:p>
          <a:p>
            <a:pPr>
              <a:lnSpc>
                <a:spcPts val="2520"/>
              </a:lnSpc>
            </a:pPr>
            <a:r>
              <a:rPr lang="en-US" sz="1800">
                <a:solidFill>
                  <a:srgbClr val="FFFFFF"/>
                </a:solidFill>
                <a:latin typeface="Open Sans Bold"/>
              </a:rPr>
              <a:t> String customerName = scanner.nextLine();</a:t>
            </a:r>
          </a:p>
          <a:p>
            <a:pPr>
              <a:lnSpc>
                <a:spcPts val="2520"/>
              </a:lnSpc>
            </a:pPr>
            <a:endParaRPr lang="en-US" sz="1800">
              <a:solidFill>
                <a:srgbClr val="FFFFFF"/>
              </a:solidFill>
              <a:latin typeface="Open Sans Bold"/>
            </a:endParaRPr>
          </a:p>
          <a:p>
            <a:pPr>
              <a:lnSpc>
                <a:spcPts val="2520"/>
              </a:lnSpc>
            </a:pPr>
            <a:r>
              <a:rPr lang="en-US" sz="1800">
                <a:solidFill>
                  <a:srgbClr val="FFFFFF"/>
                </a:solidFill>
                <a:latin typeface="Open Sans Bold"/>
              </a:rPr>
              <a:t> System.out.println("\nAvailable Cars:");</a:t>
            </a:r>
          </a:p>
          <a:p>
            <a:pPr>
              <a:lnSpc>
                <a:spcPts val="2520"/>
              </a:lnSpc>
            </a:pPr>
            <a:r>
              <a:rPr lang="en-US" sz="1800">
                <a:solidFill>
                  <a:srgbClr val="FFFFFF"/>
                </a:solidFill>
                <a:latin typeface="Open Sans Bold"/>
              </a:rPr>
              <a:t> for (car car : cars) {</a:t>
            </a:r>
          </a:p>
          <a:p>
            <a:pPr>
              <a:lnSpc>
                <a:spcPts val="2520"/>
              </a:lnSpc>
            </a:pPr>
            <a:r>
              <a:rPr lang="en-US" sz="1800">
                <a:solidFill>
                  <a:srgbClr val="FFFFFF"/>
                </a:solidFill>
                <a:latin typeface="Open Sans Bold"/>
              </a:rPr>
              <a:t> if (car.isAvailable()) {</a:t>
            </a:r>
          </a:p>
          <a:p>
            <a:pPr>
              <a:lnSpc>
                <a:spcPts val="2520"/>
              </a:lnSpc>
            </a:pPr>
            <a:r>
              <a:rPr lang="en-US" sz="1800">
                <a:solidFill>
                  <a:srgbClr val="FFFFFF"/>
                </a:solidFill>
                <a:latin typeface="Open Sans Bold"/>
              </a:rPr>
              <a:t> System.out.println(car.getCarId() + " - " + car.getBrand() + " " + car.getModel());</a:t>
            </a:r>
          </a:p>
          <a:p>
            <a:pPr>
              <a:lnSpc>
                <a:spcPts val="2520"/>
              </a:lnSpc>
            </a:pPr>
            <a:r>
              <a:rPr lang="en-US" sz="1800">
                <a:solidFill>
                  <a:srgbClr val="FFFFFF"/>
                </a:solidFill>
                <a:latin typeface="Open Sans Bold"/>
              </a:rPr>
              <a:t> }</a:t>
            </a:r>
          </a:p>
          <a:p>
            <a:pPr>
              <a:lnSpc>
                <a:spcPts val="2520"/>
              </a:lnSpc>
            </a:pPr>
            <a:r>
              <a:rPr lang="en-US" sz="1800">
                <a:solidFill>
                  <a:srgbClr val="FFFFFF"/>
                </a:solidFill>
                <a:latin typeface="Open Sans Bold"/>
              </a:rPr>
              <a:t> }</a:t>
            </a:r>
          </a:p>
          <a:p>
            <a:pPr>
              <a:lnSpc>
                <a:spcPts val="2520"/>
              </a:lnSpc>
            </a:pPr>
            <a:endParaRPr lang="en-US" sz="1800">
              <a:solidFill>
                <a:srgbClr val="FFFFFF"/>
              </a:solidFill>
              <a:latin typeface="Open Sans Bold"/>
            </a:endParaRPr>
          </a:p>
          <a:p>
            <a:pPr>
              <a:lnSpc>
                <a:spcPts val="2520"/>
              </a:lnSpc>
            </a:pPr>
            <a:r>
              <a:rPr lang="en-US" sz="1800">
                <a:solidFill>
                  <a:srgbClr val="FFFFFF"/>
                </a:solidFill>
                <a:latin typeface="Open Sans Bold"/>
              </a:rPr>
              <a:t> System.out.print("\nEnter the car ID you want to rent: ");</a:t>
            </a:r>
          </a:p>
          <a:p>
            <a:pPr>
              <a:lnSpc>
                <a:spcPts val="2520"/>
              </a:lnSpc>
            </a:pPr>
            <a:r>
              <a:rPr lang="en-US" sz="1800">
                <a:solidFill>
                  <a:srgbClr val="FFFFFF"/>
                </a:solidFill>
                <a:latin typeface="Open Sans Bold"/>
              </a:rPr>
              <a:t> String carId = scanner.nextLine();</a:t>
            </a:r>
          </a:p>
          <a:p>
            <a:pPr>
              <a:lnSpc>
                <a:spcPts val="2520"/>
              </a:lnSpc>
            </a:pPr>
            <a:endParaRPr lang="en-US" sz="1800">
              <a:solidFill>
                <a:srgbClr val="FFFFFF"/>
              </a:solidFill>
              <a:latin typeface="Open Sans Bold"/>
            </a:endParaRPr>
          </a:p>
          <a:p>
            <a:pPr>
              <a:lnSpc>
                <a:spcPts val="2520"/>
              </a:lnSpc>
            </a:pPr>
            <a:r>
              <a:rPr lang="en-US" sz="1800">
                <a:solidFill>
                  <a:srgbClr val="FFFFFF"/>
                </a:solidFill>
                <a:latin typeface="Open Sans Bold"/>
              </a:rPr>
              <a:t> System.out.print("Enter the number of days for rental: ");</a:t>
            </a:r>
          </a:p>
          <a:p>
            <a:pPr>
              <a:lnSpc>
                <a:spcPts val="2520"/>
              </a:lnSpc>
            </a:pPr>
            <a:r>
              <a:rPr lang="en-US" sz="1800">
                <a:solidFill>
                  <a:srgbClr val="FFFFFF"/>
                </a:solidFill>
                <a:latin typeface="Open Sans Bold"/>
              </a:rPr>
              <a:t> int rentalDays = scanner.nextInt();</a:t>
            </a:r>
          </a:p>
          <a:p>
            <a:pPr>
              <a:lnSpc>
                <a:spcPts val="2520"/>
              </a:lnSpc>
            </a:pPr>
            <a:r>
              <a:rPr lang="en-US" sz="1800">
                <a:solidFill>
                  <a:srgbClr val="FFFFFF"/>
                </a:solidFill>
                <a:latin typeface="Open Sans Bold"/>
              </a:rPr>
              <a:t> scanner.nextLine(); // Consume newline</a:t>
            </a:r>
          </a:p>
          <a:p>
            <a:pPr>
              <a:lnSpc>
                <a:spcPts val="2520"/>
              </a:lnSpc>
            </a:pPr>
            <a:endParaRPr lang="en-US" sz="1800">
              <a:solidFill>
                <a:srgbClr val="FFFFFF"/>
              </a:solidFill>
              <a:latin typeface="Open Sans Bold"/>
            </a:endParaRPr>
          </a:p>
          <a:p>
            <a:pPr>
              <a:lnSpc>
                <a:spcPts val="2520"/>
              </a:lnSpc>
            </a:pPr>
            <a:r>
              <a:rPr lang="en-US" sz="1800">
                <a:solidFill>
                  <a:srgbClr val="FFFFFF"/>
                </a:solidFill>
                <a:latin typeface="Open Sans Bold"/>
              </a:rPr>
              <a:t> Customer newCustomer = new Customer("CUS" + (customers.size() + 1), customerName);</a:t>
            </a:r>
          </a:p>
          <a:p>
            <a:pPr>
              <a:lnSpc>
                <a:spcPts val="2520"/>
              </a:lnSpc>
            </a:pPr>
            <a:r>
              <a:rPr lang="en-US" sz="1800">
                <a:solidFill>
                  <a:srgbClr val="FFFFFF"/>
                </a:solidFill>
                <a:latin typeface="Open Sans Bold"/>
              </a:rPr>
              <a:t> addCustomer(newCustomer);</a:t>
            </a:r>
          </a:p>
          <a:p>
            <a:pPr>
              <a:lnSpc>
                <a:spcPts val="2520"/>
              </a:lnSpc>
            </a:pPr>
            <a:endParaRPr lang="en-US" sz="1800">
              <a:solidFill>
                <a:srgbClr val="FFFFFF"/>
              </a:solidFill>
              <a:latin typeface="Open Sans Bold"/>
            </a:endParaRPr>
          </a:p>
          <a:p>
            <a:pPr>
              <a:lnSpc>
                <a:spcPts val="2520"/>
              </a:lnSpc>
            </a:pPr>
            <a:r>
              <a:rPr lang="en-US" sz="1800">
                <a:solidFill>
                  <a:srgbClr val="FFFFFF"/>
                </a:solidFill>
                <a:latin typeface="Open Sans Bold"/>
              </a:rPr>
              <a:t> car selectedCar = null;</a:t>
            </a:r>
          </a:p>
          <a:p>
            <a:pPr>
              <a:lnSpc>
                <a:spcPts val="2520"/>
              </a:lnSpc>
            </a:pPr>
            <a:r>
              <a:rPr lang="en-US" sz="1800">
                <a:solidFill>
                  <a:srgbClr val="FFFFFF"/>
                </a:solidFill>
                <a:latin typeface="Open Sans Bold"/>
              </a:rPr>
              <a:t> for (car car : cars) {</a:t>
            </a:r>
          </a:p>
          <a:p>
            <a:pPr>
              <a:lnSpc>
                <a:spcPts val="2520"/>
              </a:lnSpc>
            </a:pPr>
            <a:r>
              <a:rPr lang="en-US" sz="1800">
                <a:solidFill>
                  <a:srgbClr val="FFFFFF"/>
                </a:solidFill>
                <a:latin typeface="Open Sans Bold"/>
              </a:rPr>
              <a:t> if (car.getCarId().equals(carId) &amp;&amp; car.isAvailable()) {</a:t>
            </a:r>
          </a:p>
          <a:p>
            <a:pPr>
              <a:lnSpc>
                <a:spcPts val="2520"/>
              </a:lnSpc>
            </a:pPr>
            <a:r>
              <a:rPr lang="en-US" sz="1800">
                <a:solidFill>
                  <a:srgbClr val="FFFFFF"/>
                </a:solidFill>
                <a:latin typeface="Open Sans Bold"/>
              </a:rPr>
              <a:t> selectedCar = car;</a:t>
            </a:r>
          </a:p>
          <a:p>
            <a:pPr>
              <a:lnSpc>
                <a:spcPts val="2520"/>
              </a:lnSpc>
            </a:pPr>
            <a:r>
              <a:rPr lang="en-US" sz="1800">
                <a:solidFill>
                  <a:srgbClr val="FFFFFF"/>
                </a:solidFill>
                <a:latin typeface="Open Sans Bold"/>
              </a:rPr>
              <a:t> break;</a:t>
            </a:r>
          </a:p>
          <a:p>
            <a:pPr>
              <a:lnSpc>
                <a:spcPts val="2520"/>
              </a:lnSpc>
            </a:pPr>
            <a:r>
              <a:rPr lang="en-US" sz="1800">
                <a:solidFill>
                  <a:srgbClr val="FFFFFF"/>
                </a:solidFill>
                <a:latin typeface="Open Sans Bold"/>
              </a:rPr>
              <a:t> }</a:t>
            </a:r>
          </a:p>
          <a:p>
            <a:pPr>
              <a:lnSpc>
                <a:spcPts val="2520"/>
              </a:lnSpc>
            </a:pPr>
            <a:r>
              <a:rPr lang="en-US" sz="1800">
                <a:solidFill>
                  <a:srgbClr val="FFFFFF"/>
                </a:solidFill>
                <a:latin typeface="Open Sans Bold"/>
              </a:rPr>
              <a:t> }</a:t>
            </a:r>
          </a:p>
          <a:p>
            <a:pPr>
              <a:lnSpc>
                <a:spcPts val="2520"/>
              </a:lnSpc>
            </a:pPr>
            <a:endParaRPr lang="en-US" sz="1800">
              <a:solidFill>
                <a:srgbClr val="FFFFFF"/>
              </a:solidFill>
              <a:latin typeface="Open Sans Bold"/>
            </a:endParaRPr>
          </a:p>
          <a:p>
            <a:pPr>
              <a:lnSpc>
                <a:spcPts val="2520"/>
              </a:lnSpc>
            </a:pPr>
            <a:endParaRPr lang="en-US" sz="1800">
              <a:solidFill>
                <a:srgbClr val="FFFFFF"/>
              </a:solidFill>
              <a:latin typeface="Open Sans Bold"/>
            </a:endParaRPr>
          </a:p>
          <a:p>
            <a:pPr>
              <a:lnSpc>
                <a:spcPts val="2520"/>
              </a:lnSpc>
              <a:spcBef>
                <a:spcPct val="0"/>
              </a:spcBef>
            </a:pPr>
            <a:endParaRPr lang="en-US" sz="1800">
              <a:solidFill>
                <a:srgbClr val="FFFFFF"/>
              </a:solidFill>
              <a:latin typeface="Open Sans Bold"/>
            </a:endParaRPr>
          </a:p>
        </p:txBody>
      </p:sp>
      <p:sp>
        <p:nvSpPr>
          <p:cNvPr id="3" name="TextBox 3"/>
          <p:cNvSpPr txBox="1"/>
          <p:nvPr/>
        </p:nvSpPr>
        <p:spPr>
          <a:xfrm>
            <a:off x="9144000" y="265748"/>
            <a:ext cx="8888493" cy="10716387"/>
          </a:xfrm>
          <a:prstGeom prst="rect">
            <a:avLst/>
          </a:prstGeom>
        </p:spPr>
        <p:txBody>
          <a:bodyPr lIns="0" tIns="0" rIns="0" bIns="0" rtlCol="0" anchor="t">
            <a:spAutoFit/>
          </a:bodyPr>
          <a:lstStyle/>
          <a:p>
            <a:pPr>
              <a:lnSpc>
                <a:spcPts val="2381"/>
              </a:lnSpc>
            </a:pPr>
            <a:r>
              <a:rPr lang="en-US" sz="1700">
                <a:solidFill>
                  <a:srgbClr val="FFFFFF"/>
                </a:solidFill>
                <a:latin typeface="Open Sans Bold"/>
              </a:rPr>
              <a:t> if (selectedCar != null) {</a:t>
            </a:r>
          </a:p>
          <a:p>
            <a:pPr>
              <a:lnSpc>
                <a:spcPts val="2381"/>
              </a:lnSpc>
            </a:pPr>
            <a:r>
              <a:rPr lang="en-US" sz="1700">
                <a:solidFill>
                  <a:srgbClr val="FFFFFF"/>
                </a:solidFill>
                <a:latin typeface="Open Sans Bold"/>
              </a:rPr>
              <a:t> double totalPrice = selectedCar.calculatePrice(rentalDays);</a:t>
            </a:r>
          </a:p>
          <a:p>
            <a:pPr>
              <a:lnSpc>
                <a:spcPts val="2381"/>
              </a:lnSpc>
            </a:pPr>
            <a:r>
              <a:rPr lang="en-US" sz="1700">
                <a:solidFill>
                  <a:srgbClr val="FFFFFF"/>
                </a:solidFill>
                <a:latin typeface="Open Sans Bold"/>
              </a:rPr>
              <a:t> System.out.println("\n== Rental Information ==\n");</a:t>
            </a:r>
          </a:p>
          <a:p>
            <a:pPr>
              <a:lnSpc>
                <a:spcPts val="2381"/>
              </a:lnSpc>
            </a:pPr>
            <a:r>
              <a:rPr lang="en-US" sz="1700">
                <a:solidFill>
                  <a:srgbClr val="FFFFFF"/>
                </a:solidFill>
                <a:latin typeface="Open Sans Bold"/>
              </a:rPr>
              <a:t> System.out.println("Customer ID: " + newCustomer.getCustomerId());</a:t>
            </a:r>
          </a:p>
          <a:p>
            <a:pPr>
              <a:lnSpc>
                <a:spcPts val="2381"/>
              </a:lnSpc>
            </a:pPr>
            <a:r>
              <a:rPr lang="en-US" sz="1700">
                <a:solidFill>
                  <a:srgbClr val="FFFFFF"/>
                </a:solidFill>
                <a:latin typeface="Open Sans Bold"/>
              </a:rPr>
              <a:t> System.out.println("Customer Name: " + newCustomer.getName());</a:t>
            </a:r>
          </a:p>
          <a:p>
            <a:pPr>
              <a:lnSpc>
                <a:spcPts val="2381"/>
              </a:lnSpc>
            </a:pPr>
            <a:r>
              <a:rPr lang="en-US" sz="1700">
                <a:solidFill>
                  <a:srgbClr val="FFFFFF"/>
                </a:solidFill>
                <a:latin typeface="Open Sans Bold"/>
              </a:rPr>
              <a:t> System.out.println("Car: " + selectedCar.getBrand() + " " + selectedCar.getModel());</a:t>
            </a:r>
          </a:p>
          <a:p>
            <a:pPr>
              <a:lnSpc>
                <a:spcPts val="2381"/>
              </a:lnSpc>
            </a:pPr>
            <a:r>
              <a:rPr lang="en-US" sz="1700">
                <a:solidFill>
                  <a:srgbClr val="FFFFFF"/>
                </a:solidFill>
                <a:latin typeface="Open Sans Bold"/>
              </a:rPr>
              <a:t> System.out.println("Rental Days: " + rentalDays);</a:t>
            </a:r>
          </a:p>
          <a:p>
            <a:pPr>
              <a:lnSpc>
                <a:spcPts val="2381"/>
              </a:lnSpc>
            </a:pPr>
            <a:r>
              <a:rPr lang="en-US" sz="1700">
                <a:solidFill>
                  <a:srgbClr val="FFFFFF"/>
                </a:solidFill>
                <a:latin typeface="Open Sans Bold"/>
              </a:rPr>
              <a:t> System.out.printf("Total Price: Rs%.2f%n", totalPrice);</a:t>
            </a:r>
          </a:p>
          <a:p>
            <a:pPr>
              <a:lnSpc>
                <a:spcPts val="2381"/>
              </a:lnSpc>
            </a:pPr>
            <a:endParaRPr lang="en-US" sz="1700">
              <a:solidFill>
                <a:srgbClr val="FFFFFF"/>
              </a:solidFill>
              <a:latin typeface="Open Sans Bold"/>
            </a:endParaRPr>
          </a:p>
          <a:p>
            <a:pPr>
              <a:lnSpc>
                <a:spcPts val="2381"/>
              </a:lnSpc>
            </a:pPr>
            <a:r>
              <a:rPr lang="en-US" sz="1700">
                <a:solidFill>
                  <a:srgbClr val="FFFFFF"/>
                </a:solidFill>
                <a:latin typeface="Open Sans Bold"/>
              </a:rPr>
              <a:t> System.out.print("\nConfirm rental (Y/N): ");</a:t>
            </a:r>
          </a:p>
          <a:p>
            <a:pPr>
              <a:lnSpc>
                <a:spcPts val="2381"/>
              </a:lnSpc>
            </a:pPr>
            <a:r>
              <a:rPr lang="en-US" sz="1700">
                <a:solidFill>
                  <a:srgbClr val="FFFFFF"/>
                </a:solidFill>
                <a:latin typeface="Open Sans Bold"/>
              </a:rPr>
              <a:t> String confirm = scanner.nextLine();</a:t>
            </a:r>
          </a:p>
          <a:p>
            <a:pPr>
              <a:lnSpc>
                <a:spcPts val="2381"/>
              </a:lnSpc>
            </a:pPr>
            <a:endParaRPr lang="en-US" sz="1700">
              <a:solidFill>
                <a:srgbClr val="FFFFFF"/>
              </a:solidFill>
              <a:latin typeface="Open Sans Bold"/>
            </a:endParaRPr>
          </a:p>
          <a:p>
            <a:pPr>
              <a:lnSpc>
                <a:spcPts val="2381"/>
              </a:lnSpc>
            </a:pPr>
            <a:r>
              <a:rPr lang="en-US" sz="1700">
                <a:solidFill>
                  <a:srgbClr val="FFFFFF"/>
                </a:solidFill>
                <a:latin typeface="Open Sans Bold"/>
              </a:rPr>
              <a:t> if (confirm.equalsIgnoreCase("Y")) {</a:t>
            </a:r>
          </a:p>
          <a:p>
            <a:pPr>
              <a:lnSpc>
                <a:spcPts val="2381"/>
              </a:lnSpc>
            </a:pPr>
            <a:r>
              <a:rPr lang="en-US" sz="1700">
                <a:solidFill>
                  <a:srgbClr val="FFFFFF"/>
                </a:solidFill>
                <a:latin typeface="Open Sans Bold"/>
              </a:rPr>
              <a:t> rentCar(selectedCar, newCustomer, rentalDays);</a:t>
            </a:r>
          </a:p>
          <a:p>
            <a:pPr>
              <a:lnSpc>
                <a:spcPts val="2381"/>
              </a:lnSpc>
            </a:pPr>
            <a:r>
              <a:rPr lang="en-US" sz="1700">
                <a:solidFill>
                  <a:srgbClr val="FFFFFF"/>
                </a:solidFill>
                <a:latin typeface="Open Sans Bold"/>
              </a:rPr>
              <a:t> System.out.println("\nCar rented successfully.");</a:t>
            </a:r>
          </a:p>
          <a:p>
            <a:pPr>
              <a:lnSpc>
                <a:spcPts val="2381"/>
              </a:lnSpc>
            </a:pPr>
            <a:r>
              <a:rPr lang="en-US" sz="1700">
                <a:solidFill>
                  <a:srgbClr val="FFFFFF"/>
                </a:solidFill>
                <a:latin typeface="Open Sans Bold"/>
              </a:rPr>
              <a:t> } else {</a:t>
            </a:r>
          </a:p>
          <a:p>
            <a:pPr>
              <a:lnSpc>
                <a:spcPts val="2381"/>
              </a:lnSpc>
            </a:pPr>
            <a:r>
              <a:rPr lang="en-US" sz="1700">
                <a:solidFill>
                  <a:srgbClr val="FFFFFF"/>
                </a:solidFill>
                <a:latin typeface="Open Sans Bold"/>
              </a:rPr>
              <a:t> System.out.println("\nRental canceled.");</a:t>
            </a:r>
          </a:p>
          <a:p>
            <a:pPr>
              <a:lnSpc>
                <a:spcPts val="2381"/>
              </a:lnSpc>
            </a:pPr>
            <a:r>
              <a:rPr lang="en-US" sz="1700">
                <a:solidFill>
                  <a:srgbClr val="FFFFFF"/>
                </a:solidFill>
                <a:latin typeface="Open Sans Bold"/>
              </a:rPr>
              <a:t> }</a:t>
            </a:r>
          </a:p>
          <a:p>
            <a:pPr>
              <a:lnSpc>
                <a:spcPts val="2381"/>
              </a:lnSpc>
            </a:pPr>
            <a:r>
              <a:rPr lang="en-US" sz="1700">
                <a:solidFill>
                  <a:srgbClr val="FFFFFF"/>
                </a:solidFill>
                <a:latin typeface="Open Sans Bold"/>
              </a:rPr>
              <a:t> } else {</a:t>
            </a:r>
          </a:p>
          <a:p>
            <a:pPr>
              <a:lnSpc>
                <a:spcPts val="2381"/>
              </a:lnSpc>
            </a:pPr>
            <a:r>
              <a:rPr lang="en-US" sz="1700">
                <a:solidFill>
                  <a:srgbClr val="FFFFFF"/>
                </a:solidFill>
                <a:latin typeface="Open Sans Bold"/>
              </a:rPr>
              <a:t> System.out.println("\nInvalid car selection or car not available for rent.");</a:t>
            </a:r>
          </a:p>
          <a:p>
            <a:pPr>
              <a:lnSpc>
                <a:spcPts val="2381"/>
              </a:lnSpc>
            </a:pPr>
            <a:r>
              <a:rPr lang="en-US" sz="1700">
                <a:solidFill>
                  <a:srgbClr val="FFFFFF"/>
                </a:solidFill>
                <a:latin typeface="Open Sans Bold"/>
              </a:rPr>
              <a:t> }</a:t>
            </a:r>
          </a:p>
          <a:p>
            <a:pPr>
              <a:lnSpc>
                <a:spcPts val="2381"/>
              </a:lnSpc>
            </a:pPr>
            <a:r>
              <a:rPr lang="en-US" sz="1700">
                <a:solidFill>
                  <a:srgbClr val="FFFFFF"/>
                </a:solidFill>
                <a:latin typeface="Open Sans Bold"/>
              </a:rPr>
              <a:t> } else if (choice == 2) {</a:t>
            </a:r>
          </a:p>
          <a:p>
            <a:pPr>
              <a:lnSpc>
                <a:spcPts val="2381"/>
              </a:lnSpc>
            </a:pPr>
            <a:r>
              <a:rPr lang="en-US" sz="1700">
                <a:solidFill>
                  <a:srgbClr val="FFFFFF"/>
                </a:solidFill>
                <a:latin typeface="Open Sans Bold"/>
              </a:rPr>
              <a:t> System.out.println("\n== Return a Car ==\n");</a:t>
            </a:r>
          </a:p>
          <a:p>
            <a:pPr>
              <a:lnSpc>
                <a:spcPts val="2381"/>
              </a:lnSpc>
            </a:pPr>
            <a:r>
              <a:rPr lang="en-US" sz="1700">
                <a:solidFill>
                  <a:srgbClr val="FFFFFF"/>
                </a:solidFill>
                <a:latin typeface="Open Sans Bold"/>
              </a:rPr>
              <a:t> System.out.print("Enter the car ID you want to return: ");</a:t>
            </a:r>
          </a:p>
          <a:p>
            <a:pPr>
              <a:lnSpc>
                <a:spcPts val="2381"/>
              </a:lnSpc>
            </a:pPr>
            <a:r>
              <a:rPr lang="en-US" sz="1700">
                <a:solidFill>
                  <a:srgbClr val="FFFFFF"/>
                </a:solidFill>
                <a:latin typeface="Open Sans Bold"/>
              </a:rPr>
              <a:t> String carId = scanner.nextLine();</a:t>
            </a:r>
          </a:p>
          <a:p>
            <a:pPr>
              <a:lnSpc>
                <a:spcPts val="2381"/>
              </a:lnSpc>
            </a:pPr>
            <a:endParaRPr lang="en-US" sz="1700">
              <a:solidFill>
                <a:srgbClr val="FFFFFF"/>
              </a:solidFill>
              <a:latin typeface="Open Sans Bold"/>
            </a:endParaRPr>
          </a:p>
          <a:p>
            <a:pPr>
              <a:lnSpc>
                <a:spcPts val="2381"/>
              </a:lnSpc>
            </a:pPr>
            <a:r>
              <a:rPr lang="en-US" sz="1700">
                <a:solidFill>
                  <a:srgbClr val="FFFFFF"/>
                </a:solidFill>
                <a:latin typeface="Open Sans Bold"/>
              </a:rPr>
              <a:t> car carToReturn = null;</a:t>
            </a:r>
          </a:p>
          <a:p>
            <a:pPr>
              <a:lnSpc>
                <a:spcPts val="2381"/>
              </a:lnSpc>
            </a:pPr>
            <a:r>
              <a:rPr lang="en-US" sz="1700">
                <a:solidFill>
                  <a:srgbClr val="FFFFFF"/>
                </a:solidFill>
                <a:latin typeface="Open Sans Bold"/>
              </a:rPr>
              <a:t> for (car car : cars) {</a:t>
            </a:r>
          </a:p>
          <a:p>
            <a:pPr>
              <a:lnSpc>
                <a:spcPts val="2381"/>
              </a:lnSpc>
            </a:pPr>
            <a:r>
              <a:rPr lang="en-US" sz="1700">
                <a:solidFill>
                  <a:srgbClr val="FFFFFF"/>
                </a:solidFill>
                <a:latin typeface="Open Sans Bold"/>
              </a:rPr>
              <a:t> if (car.getCarId().equals(carId) &amp;&amp; !car.isAvailable()) {</a:t>
            </a:r>
          </a:p>
          <a:p>
            <a:pPr>
              <a:lnSpc>
                <a:spcPts val="2381"/>
              </a:lnSpc>
            </a:pPr>
            <a:r>
              <a:rPr lang="en-US" sz="1700">
                <a:solidFill>
                  <a:srgbClr val="FFFFFF"/>
                </a:solidFill>
                <a:latin typeface="Open Sans Bold"/>
              </a:rPr>
              <a:t> carToReturn = car;</a:t>
            </a:r>
          </a:p>
          <a:p>
            <a:pPr>
              <a:lnSpc>
                <a:spcPts val="2381"/>
              </a:lnSpc>
            </a:pPr>
            <a:r>
              <a:rPr lang="en-US" sz="1700">
                <a:solidFill>
                  <a:srgbClr val="FFFFFF"/>
                </a:solidFill>
                <a:latin typeface="Open Sans Bold"/>
              </a:rPr>
              <a:t> break;</a:t>
            </a:r>
          </a:p>
          <a:p>
            <a:pPr>
              <a:lnSpc>
                <a:spcPts val="2381"/>
              </a:lnSpc>
            </a:pPr>
            <a:r>
              <a:rPr lang="en-US" sz="1700">
                <a:solidFill>
                  <a:srgbClr val="FFFFFF"/>
                </a:solidFill>
                <a:latin typeface="Open Sans Bold"/>
              </a:rPr>
              <a:t> }</a:t>
            </a:r>
          </a:p>
          <a:p>
            <a:pPr>
              <a:lnSpc>
                <a:spcPts val="2381"/>
              </a:lnSpc>
            </a:pPr>
            <a:r>
              <a:rPr lang="en-US" sz="1700">
                <a:solidFill>
                  <a:srgbClr val="FFFFFF"/>
                </a:solidFill>
                <a:latin typeface="Open Sans Bold"/>
              </a:rPr>
              <a:t> }</a:t>
            </a:r>
          </a:p>
          <a:p>
            <a:pPr>
              <a:lnSpc>
                <a:spcPts val="2381"/>
              </a:lnSpc>
            </a:pPr>
            <a:endParaRPr lang="en-US" sz="1700">
              <a:solidFill>
                <a:srgbClr val="FFFFFF"/>
              </a:solidFill>
              <a:latin typeface="Open Sans Bold"/>
            </a:endParaRPr>
          </a:p>
          <a:p>
            <a:pPr>
              <a:lnSpc>
                <a:spcPts val="2381"/>
              </a:lnSpc>
            </a:pPr>
            <a:r>
              <a:rPr lang="en-US" sz="1700">
                <a:solidFill>
                  <a:srgbClr val="FFFFFF"/>
                </a:solidFill>
                <a:latin typeface="Open Sans Bold"/>
              </a:rPr>
              <a:t> </a:t>
            </a:r>
          </a:p>
          <a:p>
            <a:pPr>
              <a:lnSpc>
                <a:spcPts val="2381"/>
              </a:lnSpc>
              <a:spcBef>
                <a:spcPct val="0"/>
              </a:spcBef>
            </a:pPr>
            <a:endParaRPr lang="en-US" sz="1700">
              <a:solidFill>
                <a:srgbClr val="FFFFFF"/>
              </a:solidFill>
              <a:latin typeface="Open Sans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TextBox 2"/>
          <p:cNvSpPr txBox="1"/>
          <p:nvPr/>
        </p:nvSpPr>
        <p:spPr>
          <a:xfrm>
            <a:off x="199964" y="238043"/>
            <a:ext cx="8539832" cy="9412605"/>
          </a:xfrm>
          <a:prstGeom prst="rect">
            <a:avLst/>
          </a:prstGeom>
        </p:spPr>
        <p:txBody>
          <a:bodyPr lIns="0" tIns="0" rIns="0" bIns="0" rtlCol="0" anchor="t">
            <a:spAutoFit/>
          </a:bodyPr>
          <a:lstStyle/>
          <a:p>
            <a:pPr algn="just">
              <a:lnSpc>
                <a:spcPts val="2520"/>
              </a:lnSpc>
            </a:pPr>
            <a:r>
              <a:rPr lang="en-US" sz="1800">
                <a:solidFill>
                  <a:srgbClr val="FFFFFF"/>
                </a:solidFill>
                <a:latin typeface="Open Sans Bold"/>
              </a:rPr>
              <a:t>if (carToReturn != null) {</a:t>
            </a:r>
          </a:p>
          <a:p>
            <a:pPr algn="just">
              <a:lnSpc>
                <a:spcPts val="2520"/>
              </a:lnSpc>
            </a:pPr>
            <a:r>
              <a:rPr lang="en-US" sz="1800">
                <a:solidFill>
                  <a:srgbClr val="FFFFFF"/>
                </a:solidFill>
                <a:latin typeface="Open Sans Bold"/>
              </a:rPr>
              <a:t> Customer customer = null;</a:t>
            </a:r>
          </a:p>
          <a:p>
            <a:pPr algn="just">
              <a:lnSpc>
                <a:spcPts val="2520"/>
              </a:lnSpc>
            </a:pPr>
            <a:r>
              <a:rPr lang="en-US" sz="1800">
                <a:solidFill>
                  <a:srgbClr val="FFFFFF"/>
                </a:solidFill>
                <a:latin typeface="Open Sans Bold"/>
              </a:rPr>
              <a:t> for (Rental rental : rentals) {</a:t>
            </a:r>
          </a:p>
          <a:p>
            <a:pPr algn="just">
              <a:lnSpc>
                <a:spcPts val="2520"/>
              </a:lnSpc>
            </a:pPr>
            <a:r>
              <a:rPr lang="en-US" sz="1800">
                <a:solidFill>
                  <a:srgbClr val="FFFFFF"/>
                </a:solidFill>
                <a:latin typeface="Open Sans Bold"/>
              </a:rPr>
              <a:t> if (rental.getCar() == carToReturn) {</a:t>
            </a:r>
          </a:p>
          <a:p>
            <a:pPr algn="just">
              <a:lnSpc>
                <a:spcPts val="2520"/>
              </a:lnSpc>
            </a:pPr>
            <a:r>
              <a:rPr lang="en-US" sz="1800">
                <a:solidFill>
                  <a:srgbClr val="FFFFFF"/>
                </a:solidFill>
                <a:latin typeface="Open Sans Bold"/>
              </a:rPr>
              <a:t> customer = rental.getCustomer();</a:t>
            </a:r>
          </a:p>
          <a:p>
            <a:pPr algn="just">
              <a:lnSpc>
                <a:spcPts val="2520"/>
              </a:lnSpc>
            </a:pPr>
            <a:r>
              <a:rPr lang="en-US" sz="1800">
                <a:solidFill>
                  <a:srgbClr val="FFFFFF"/>
                </a:solidFill>
                <a:latin typeface="Open Sans Bold"/>
              </a:rPr>
              <a:t> break;</a:t>
            </a:r>
          </a:p>
          <a:p>
            <a:pPr algn="just">
              <a:lnSpc>
                <a:spcPts val="2520"/>
              </a:lnSpc>
            </a:pPr>
            <a:r>
              <a:rPr lang="en-US" sz="1800">
                <a:solidFill>
                  <a:srgbClr val="FFFFFF"/>
                </a:solidFill>
                <a:latin typeface="Open Sans Bold"/>
              </a:rPr>
              <a:t> }</a:t>
            </a:r>
          </a:p>
          <a:p>
            <a:pPr algn="just">
              <a:lnSpc>
                <a:spcPts val="2520"/>
              </a:lnSpc>
            </a:pPr>
            <a:r>
              <a:rPr lang="en-US" sz="1800">
                <a:solidFill>
                  <a:srgbClr val="FFFFFF"/>
                </a:solidFill>
                <a:latin typeface="Open Sans Bold"/>
              </a:rPr>
              <a:t> }</a:t>
            </a:r>
          </a:p>
          <a:p>
            <a:pPr algn="just">
              <a:lnSpc>
                <a:spcPts val="2520"/>
              </a:lnSpc>
            </a:pPr>
            <a:endParaRPr lang="en-US" sz="1800">
              <a:solidFill>
                <a:srgbClr val="FFFFFF"/>
              </a:solidFill>
              <a:latin typeface="Open Sans Bold"/>
            </a:endParaRPr>
          </a:p>
          <a:p>
            <a:pPr algn="just">
              <a:lnSpc>
                <a:spcPts val="2520"/>
              </a:lnSpc>
            </a:pPr>
            <a:r>
              <a:rPr lang="en-US" sz="1800">
                <a:solidFill>
                  <a:srgbClr val="FFFFFF"/>
                </a:solidFill>
                <a:latin typeface="Open Sans Bold"/>
              </a:rPr>
              <a:t> if (customer != null) {</a:t>
            </a:r>
          </a:p>
          <a:p>
            <a:pPr algn="just">
              <a:lnSpc>
                <a:spcPts val="2520"/>
              </a:lnSpc>
            </a:pPr>
            <a:r>
              <a:rPr lang="en-US" sz="1800">
                <a:solidFill>
                  <a:srgbClr val="FFFFFF"/>
                </a:solidFill>
                <a:latin typeface="Open Sans Bold"/>
              </a:rPr>
              <a:t> returnCar(carToReturn);</a:t>
            </a:r>
          </a:p>
          <a:p>
            <a:pPr algn="just">
              <a:lnSpc>
                <a:spcPts val="2520"/>
              </a:lnSpc>
            </a:pPr>
            <a:r>
              <a:rPr lang="en-US" sz="1800">
                <a:solidFill>
                  <a:srgbClr val="FFFFFF"/>
                </a:solidFill>
                <a:latin typeface="Open Sans Bold"/>
              </a:rPr>
              <a:t> System.out.println("Car returned successfully by " + customer.getName());</a:t>
            </a:r>
          </a:p>
          <a:p>
            <a:pPr algn="just">
              <a:lnSpc>
                <a:spcPts val="2520"/>
              </a:lnSpc>
            </a:pPr>
            <a:r>
              <a:rPr lang="en-US" sz="1800">
                <a:solidFill>
                  <a:srgbClr val="FFFFFF"/>
                </a:solidFill>
                <a:latin typeface="Open Sans Bold"/>
              </a:rPr>
              <a:t> } else {</a:t>
            </a:r>
          </a:p>
          <a:p>
            <a:pPr algn="just">
              <a:lnSpc>
                <a:spcPts val="2520"/>
              </a:lnSpc>
            </a:pPr>
            <a:r>
              <a:rPr lang="en-US" sz="1800">
                <a:solidFill>
                  <a:srgbClr val="FFFFFF"/>
                </a:solidFill>
                <a:latin typeface="Open Sans Bold"/>
              </a:rPr>
              <a:t> System.out.println("Car was not rented or rental information is missing.");</a:t>
            </a:r>
          </a:p>
          <a:p>
            <a:pPr algn="just">
              <a:lnSpc>
                <a:spcPts val="2520"/>
              </a:lnSpc>
            </a:pPr>
            <a:r>
              <a:rPr lang="en-US" sz="1800">
                <a:solidFill>
                  <a:srgbClr val="FFFFFF"/>
                </a:solidFill>
                <a:latin typeface="Open Sans Bold"/>
              </a:rPr>
              <a:t> }</a:t>
            </a:r>
          </a:p>
          <a:p>
            <a:pPr algn="just">
              <a:lnSpc>
                <a:spcPts val="2520"/>
              </a:lnSpc>
            </a:pPr>
            <a:r>
              <a:rPr lang="en-US" sz="1800">
                <a:solidFill>
                  <a:srgbClr val="FFFFFF"/>
                </a:solidFill>
                <a:latin typeface="Open Sans Bold"/>
              </a:rPr>
              <a:t> } else {</a:t>
            </a:r>
          </a:p>
          <a:p>
            <a:pPr algn="just">
              <a:lnSpc>
                <a:spcPts val="2520"/>
              </a:lnSpc>
            </a:pPr>
            <a:r>
              <a:rPr lang="en-US" sz="1800">
                <a:solidFill>
                  <a:srgbClr val="FFFFFF"/>
                </a:solidFill>
                <a:latin typeface="Open Sans Bold"/>
              </a:rPr>
              <a:t> System.out.println("Invalid car ID or car is not rented.");</a:t>
            </a:r>
          </a:p>
          <a:p>
            <a:pPr algn="just">
              <a:lnSpc>
                <a:spcPts val="2520"/>
              </a:lnSpc>
            </a:pPr>
            <a:r>
              <a:rPr lang="en-US" sz="1800">
                <a:solidFill>
                  <a:srgbClr val="FFFFFF"/>
                </a:solidFill>
                <a:latin typeface="Open Sans Bold"/>
              </a:rPr>
              <a:t> }</a:t>
            </a:r>
          </a:p>
          <a:p>
            <a:pPr algn="just">
              <a:lnSpc>
                <a:spcPts val="2520"/>
              </a:lnSpc>
            </a:pPr>
            <a:r>
              <a:rPr lang="en-US" sz="1800">
                <a:solidFill>
                  <a:srgbClr val="FFFFFF"/>
                </a:solidFill>
                <a:latin typeface="Open Sans Bold"/>
              </a:rPr>
              <a:t> } else if (choice == 3) {</a:t>
            </a:r>
          </a:p>
          <a:p>
            <a:pPr algn="just">
              <a:lnSpc>
                <a:spcPts val="2520"/>
              </a:lnSpc>
            </a:pPr>
            <a:r>
              <a:rPr lang="en-US" sz="1800">
                <a:solidFill>
                  <a:srgbClr val="FFFFFF"/>
                </a:solidFill>
                <a:latin typeface="Open Sans Bold"/>
              </a:rPr>
              <a:t> break;</a:t>
            </a:r>
          </a:p>
          <a:p>
            <a:pPr algn="just">
              <a:lnSpc>
                <a:spcPts val="2520"/>
              </a:lnSpc>
            </a:pPr>
            <a:r>
              <a:rPr lang="en-US" sz="1800">
                <a:solidFill>
                  <a:srgbClr val="FFFFFF"/>
                </a:solidFill>
                <a:latin typeface="Open Sans Bold"/>
              </a:rPr>
              <a:t> } else {</a:t>
            </a:r>
          </a:p>
          <a:p>
            <a:pPr algn="just">
              <a:lnSpc>
                <a:spcPts val="2520"/>
              </a:lnSpc>
            </a:pPr>
            <a:r>
              <a:rPr lang="en-US" sz="1800">
                <a:solidFill>
                  <a:srgbClr val="FFFFFF"/>
                </a:solidFill>
                <a:latin typeface="Open Sans Bold"/>
              </a:rPr>
              <a:t> System.out.println("Invalid choice. Please enter a valid option.");</a:t>
            </a:r>
          </a:p>
          <a:p>
            <a:pPr algn="just">
              <a:lnSpc>
                <a:spcPts val="2520"/>
              </a:lnSpc>
            </a:pPr>
            <a:r>
              <a:rPr lang="en-US" sz="1800">
                <a:solidFill>
                  <a:srgbClr val="FFFFFF"/>
                </a:solidFill>
                <a:latin typeface="Open Sans Bold"/>
              </a:rPr>
              <a:t> }</a:t>
            </a:r>
          </a:p>
          <a:p>
            <a:pPr algn="just">
              <a:lnSpc>
                <a:spcPts val="2520"/>
              </a:lnSpc>
            </a:pPr>
            <a:r>
              <a:rPr lang="en-US" sz="1800">
                <a:solidFill>
                  <a:srgbClr val="FFFFFF"/>
                </a:solidFill>
                <a:latin typeface="Open Sans Bold"/>
              </a:rPr>
              <a:t> }</a:t>
            </a:r>
          </a:p>
          <a:p>
            <a:pPr algn="just">
              <a:lnSpc>
                <a:spcPts val="2520"/>
              </a:lnSpc>
            </a:pPr>
            <a:endParaRPr lang="en-US" sz="1800">
              <a:solidFill>
                <a:srgbClr val="FFFFFF"/>
              </a:solidFill>
              <a:latin typeface="Open Sans Bold"/>
            </a:endParaRPr>
          </a:p>
          <a:p>
            <a:pPr algn="just">
              <a:lnSpc>
                <a:spcPts val="2520"/>
              </a:lnSpc>
            </a:pPr>
            <a:r>
              <a:rPr lang="en-US" sz="1800">
                <a:solidFill>
                  <a:srgbClr val="FFFFFF"/>
                </a:solidFill>
                <a:latin typeface="Open Sans Bold"/>
              </a:rPr>
              <a:t> System.out.println("\nThank you for using the Car Rental System!");</a:t>
            </a:r>
          </a:p>
          <a:p>
            <a:pPr algn="just">
              <a:lnSpc>
                <a:spcPts val="2520"/>
              </a:lnSpc>
            </a:pPr>
            <a:r>
              <a:rPr lang="en-US" sz="1800">
                <a:solidFill>
                  <a:srgbClr val="FFFFFF"/>
                </a:solidFill>
                <a:latin typeface="Open Sans Bold"/>
              </a:rPr>
              <a:t> }</a:t>
            </a:r>
          </a:p>
          <a:p>
            <a:pPr algn="just">
              <a:lnSpc>
                <a:spcPts val="2520"/>
              </a:lnSpc>
            </a:pPr>
            <a:endParaRPr lang="en-US" sz="1800">
              <a:solidFill>
                <a:srgbClr val="FFFFFF"/>
              </a:solidFill>
              <a:latin typeface="Open Sans Bold"/>
            </a:endParaRPr>
          </a:p>
          <a:p>
            <a:pPr algn="just">
              <a:lnSpc>
                <a:spcPts val="2520"/>
              </a:lnSpc>
            </a:pPr>
            <a:r>
              <a:rPr lang="en-US" sz="1800">
                <a:solidFill>
                  <a:srgbClr val="FFFFFF"/>
                </a:solidFill>
                <a:latin typeface="Open Sans Bold"/>
              </a:rPr>
              <a:t>}</a:t>
            </a:r>
          </a:p>
          <a:p>
            <a:pPr algn="just">
              <a:lnSpc>
                <a:spcPts val="2520"/>
              </a:lnSpc>
              <a:spcBef>
                <a:spcPct val="0"/>
              </a:spcBef>
            </a:pPr>
            <a:endParaRPr lang="en-US" sz="1800">
              <a:solidFill>
                <a:srgbClr val="FFFFFF"/>
              </a:solidFill>
              <a:latin typeface="Open Sans Bold"/>
            </a:endParaRPr>
          </a:p>
        </p:txBody>
      </p:sp>
      <p:sp>
        <p:nvSpPr>
          <p:cNvPr id="3" name="TextBox 3"/>
          <p:cNvSpPr txBox="1"/>
          <p:nvPr/>
        </p:nvSpPr>
        <p:spPr>
          <a:xfrm>
            <a:off x="9144000" y="1818776"/>
            <a:ext cx="9144000" cy="3324724"/>
          </a:xfrm>
          <a:prstGeom prst="rect">
            <a:avLst/>
          </a:prstGeom>
        </p:spPr>
        <p:txBody>
          <a:bodyPr lIns="0" tIns="0" rIns="0" bIns="0" rtlCol="0" anchor="t">
            <a:spAutoFit/>
          </a:bodyPr>
          <a:lstStyle/>
          <a:p>
            <a:pPr>
              <a:lnSpc>
                <a:spcPts val="4438"/>
              </a:lnSpc>
            </a:pPr>
            <a:r>
              <a:rPr lang="en-US" sz="3170">
                <a:solidFill>
                  <a:srgbClr val="0CC0DF"/>
                </a:solidFill>
                <a:latin typeface="Open Sans Bold"/>
              </a:rPr>
              <a:t>This class creates arraylist of car, customer,rentals and add( ) function is used to add them in the arraylist.   </a:t>
            </a:r>
          </a:p>
          <a:p>
            <a:pPr>
              <a:lnSpc>
                <a:spcPts val="4438"/>
              </a:lnSpc>
              <a:spcBef>
                <a:spcPct val="0"/>
              </a:spcBef>
            </a:pPr>
            <a:r>
              <a:rPr lang="en-US" sz="3170">
                <a:solidFill>
                  <a:srgbClr val="0CC0DF"/>
                </a:solidFill>
                <a:latin typeface="Open Sans Bold"/>
              </a:rPr>
              <a:t>And has main menu for car system which displays option to rent, return or exit from the car rental system.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TextBox 2"/>
          <p:cNvSpPr txBox="1"/>
          <p:nvPr/>
        </p:nvSpPr>
        <p:spPr>
          <a:xfrm>
            <a:off x="7021823" y="165100"/>
            <a:ext cx="4865377" cy="863600"/>
          </a:xfrm>
          <a:prstGeom prst="rect">
            <a:avLst/>
          </a:prstGeom>
        </p:spPr>
        <p:txBody>
          <a:bodyPr wrap="square" lIns="0" tIns="0" rIns="0" bIns="0" rtlCol="0" anchor="t">
            <a:spAutoFit/>
          </a:bodyPr>
          <a:lstStyle/>
          <a:p>
            <a:pPr algn="ctr">
              <a:lnSpc>
                <a:spcPts val="7000"/>
              </a:lnSpc>
              <a:spcBef>
                <a:spcPct val="0"/>
              </a:spcBef>
            </a:pPr>
            <a:r>
              <a:rPr lang="en-US" sz="5000" u="sng" dirty="0" err="1">
                <a:solidFill>
                  <a:srgbClr val="FFFFFF"/>
                </a:solidFill>
                <a:latin typeface="Open Sans Bold"/>
              </a:rPr>
              <a:t>runmain.java</a:t>
            </a:r>
            <a:endParaRPr lang="en-US" sz="5000" u="sng" dirty="0">
              <a:solidFill>
                <a:srgbClr val="FFFFFF"/>
              </a:solidFill>
              <a:latin typeface="Open Sans Bold"/>
            </a:endParaRPr>
          </a:p>
        </p:txBody>
      </p:sp>
      <p:sp>
        <p:nvSpPr>
          <p:cNvPr id="3" name="TextBox 3"/>
          <p:cNvSpPr txBox="1"/>
          <p:nvPr/>
        </p:nvSpPr>
        <p:spPr>
          <a:xfrm>
            <a:off x="291839" y="1370012"/>
            <a:ext cx="10593948" cy="9197340"/>
          </a:xfrm>
          <a:prstGeom prst="rect">
            <a:avLst/>
          </a:prstGeom>
        </p:spPr>
        <p:txBody>
          <a:bodyPr lIns="0" tIns="0" rIns="0" bIns="0" rtlCol="0" anchor="t">
            <a:spAutoFit/>
          </a:bodyPr>
          <a:lstStyle/>
          <a:p>
            <a:pPr>
              <a:lnSpc>
                <a:spcPts val="3359"/>
              </a:lnSpc>
            </a:pPr>
            <a:r>
              <a:rPr lang="en-US" sz="2399" dirty="0">
                <a:solidFill>
                  <a:srgbClr val="FFFFFF"/>
                </a:solidFill>
                <a:latin typeface="Open Sans Bold"/>
              </a:rPr>
              <a:t>package </a:t>
            </a:r>
            <a:r>
              <a:rPr lang="en-US" sz="2399" dirty="0" err="1">
                <a:solidFill>
                  <a:srgbClr val="FFFFFF"/>
                </a:solidFill>
                <a:latin typeface="Open Sans Bold"/>
              </a:rPr>
              <a:t>javaproj</a:t>
            </a:r>
            <a:r>
              <a:rPr lang="en-US" sz="2399" dirty="0">
                <a:solidFill>
                  <a:srgbClr val="FFFFFF"/>
                </a:solidFill>
                <a:latin typeface="Open Sans Bold"/>
              </a:rPr>
              <a:t>;</a:t>
            </a:r>
          </a:p>
          <a:p>
            <a:pPr>
              <a:lnSpc>
                <a:spcPts val="3359"/>
              </a:lnSpc>
            </a:pPr>
            <a:endParaRPr lang="en-US" sz="2399" dirty="0">
              <a:solidFill>
                <a:srgbClr val="FFFFFF"/>
              </a:solidFill>
              <a:latin typeface="Open Sans Bold"/>
            </a:endParaRPr>
          </a:p>
          <a:p>
            <a:pPr>
              <a:lnSpc>
                <a:spcPts val="3359"/>
              </a:lnSpc>
            </a:pPr>
            <a:r>
              <a:rPr lang="en-US" sz="2399" dirty="0">
                <a:solidFill>
                  <a:srgbClr val="FFFFFF"/>
                </a:solidFill>
                <a:latin typeface="Open Sans Bold"/>
              </a:rPr>
              <a:t>public class </a:t>
            </a:r>
            <a:r>
              <a:rPr lang="en-US" sz="2399" dirty="0" err="1">
                <a:solidFill>
                  <a:srgbClr val="FFFFFF"/>
                </a:solidFill>
                <a:latin typeface="Open Sans Bold"/>
              </a:rPr>
              <a:t>runmain</a:t>
            </a:r>
            <a:r>
              <a:rPr lang="en-US" sz="2399" dirty="0">
                <a:solidFill>
                  <a:srgbClr val="FFFFFF"/>
                </a:solidFill>
                <a:latin typeface="Open Sans Bold"/>
              </a:rPr>
              <a:t>{</a:t>
            </a:r>
          </a:p>
          <a:p>
            <a:pPr>
              <a:lnSpc>
                <a:spcPts val="3359"/>
              </a:lnSpc>
            </a:pPr>
            <a:r>
              <a:rPr lang="en-US" sz="2399" dirty="0">
                <a:solidFill>
                  <a:srgbClr val="FFFFFF"/>
                </a:solidFill>
                <a:latin typeface="Open Sans Bold"/>
              </a:rPr>
              <a:t> public static void main(String[] </a:t>
            </a:r>
            <a:r>
              <a:rPr lang="en-US" sz="2399" dirty="0" err="1">
                <a:solidFill>
                  <a:srgbClr val="FFFFFF"/>
                </a:solidFill>
                <a:latin typeface="Open Sans Bold"/>
              </a:rPr>
              <a:t>args</a:t>
            </a:r>
            <a:r>
              <a:rPr lang="en-US" sz="2399" dirty="0">
                <a:solidFill>
                  <a:srgbClr val="FFFFFF"/>
                </a:solidFill>
                <a:latin typeface="Open Sans Bold"/>
              </a:rPr>
              <a:t>) {</a:t>
            </a:r>
          </a:p>
          <a:p>
            <a:pPr>
              <a:lnSpc>
                <a:spcPts val="3359"/>
              </a:lnSpc>
            </a:pPr>
            <a:r>
              <a:rPr lang="en-US" sz="2399" dirty="0">
                <a:solidFill>
                  <a:srgbClr val="FFFFFF"/>
                </a:solidFill>
                <a:latin typeface="Open Sans Bold"/>
              </a:rPr>
              <a:t> </a:t>
            </a:r>
            <a:r>
              <a:rPr lang="en-US" sz="2399" dirty="0" err="1">
                <a:solidFill>
                  <a:srgbClr val="FFFFFF"/>
                </a:solidFill>
                <a:latin typeface="Open Sans Bold"/>
              </a:rPr>
              <a:t>CarRentalSystem</a:t>
            </a:r>
            <a:r>
              <a:rPr lang="en-US" sz="2399" dirty="0">
                <a:solidFill>
                  <a:srgbClr val="FFFFFF"/>
                </a:solidFill>
                <a:latin typeface="Open Sans Bold"/>
              </a:rPr>
              <a:t> </a:t>
            </a:r>
            <a:r>
              <a:rPr lang="en-US" sz="2399" dirty="0" err="1">
                <a:solidFill>
                  <a:srgbClr val="FFFFFF"/>
                </a:solidFill>
                <a:latin typeface="Open Sans Bold"/>
              </a:rPr>
              <a:t>rentalSystem</a:t>
            </a:r>
            <a:r>
              <a:rPr lang="en-US" sz="2399" dirty="0">
                <a:solidFill>
                  <a:srgbClr val="FFFFFF"/>
                </a:solidFill>
                <a:latin typeface="Open Sans Bold"/>
              </a:rPr>
              <a:t> = new </a:t>
            </a:r>
            <a:r>
              <a:rPr lang="en-US" sz="2399" dirty="0" err="1">
                <a:solidFill>
                  <a:srgbClr val="FFFFFF"/>
                </a:solidFill>
                <a:latin typeface="Open Sans Bold"/>
              </a:rPr>
              <a:t>CarRentalSystem</a:t>
            </a:r>
            <a:r>
              <a:rPr lang="en-US" sz="2399" dirty="0">
                <a:solidFill>
                  <a:srgbClr val="FFFFFF"/>
                </a:solidFill>
                <a:latin typeface="Open Sans Bold"/>
              </a:rPr>
              <a:t>();</a:t>
            </a:r>
          </a:p>
          <a:p>
            <a:pPr>
              <a:lnSpc>
                <a:spcPts val="3359"/>
              </a:lnSpc>
            </a:pPr>
            <a:endParaRPr lang="en-US" sz="2399" dirty="0">
              <a:solidFill>
                <a:srgbClr val="FFFFFF"/>
              </a:solidFill>
              <a:latin typeface="Open Sans Bold"/>
            </a:endParaRPr>
          </a:p>
          <a:p>
            <a:pPr>
              <a:lnSpc>
                <a:spcPts val="3359"/>
              </a:lnSpc>
            </a:pPr>
            <a:r>
              <a:rPr lang="en-US" sz="2399" dirty="0">
                <a:solidFill>
                  <a:srgbClr val="FFFFFF"/>
                </a:solidFill>
                <a:latin typeface="Open Sans Bold"/>
              </a:rPr>
              <a:t> car car1 = new car("C001", "Toyota", "Camry", 600.0);</a:t>
            </a:r>
          </a:p>
          <a:p>
            <a:pPr>
              <a:lnSpc>
                <a:spcPts val="3359"/>
              </a:lnSpc>
            </a:pPr>
            <a:r>
              <a:rPr lang="en-US" sz="2399" dirty="0">
                <a:solidFill>
                  <a:srgbClr val="FFFFFF"/>
                </a:solidFill>
                <a:latin typeface="Open Sans Bold"/>
              </a:rPr>
              <a:t> car car2 = new car("C002", "Honda", "Accord", 750.0);</a:t>
            </a:r>
          </a:p>
          <a:p>
            <a:pPr>
              <a:lnSpc>
                <a:spcPts val="3359"/>
              </a:lnSpc>
            </a:pPr>
            <a:r>
              <a:rPr lang="en-US" sz="2399" dirty="0">
                <a:solidFill>
                  <a:srgbClr val="FFFFFF"/>
                </a:solidFill>
                <a:latin typeface="Open Sans Bold"/>
              </a:rPr>
              <a:t> car car3 = new car("C003", "Mahindra", "Thar", 1100.0);</a:t>
            </a:r>
          </a:p>
          <a:p>
            <a:pPr>
              <a:lnSpc>
                <a:spcPts val="3359"/>
              </a:lnSpc>
            </a:pPr>
            <a:r>
              <a:rPr lang="en-US" sz="2399" dirty="0">
                <a:solidFill>
                  <a:srgbClr val="FFFFFF"/>
                </a:solidFill>
                <a:latin typeface="Open Sans Bold"/>
              </a:rPr>
              <a:t> car car4 = new car("C004", "BMW", "BMW M3", 2100.0);</a:t>
            </a:r>
          </a:p>
          <a:p>
            <a:pPr>
              <a:lnSpc>
                <a:spcPts val="3359"/>
              </a:lnSpc>
            </a:pPr>
            <a:r>
              <a:rPr lang="en-US" sz="2399" dirty="0">
                <a:solidFill>
                  <a:srgbClr val="FFFFFF"/>
                </a:solidFill>
                <a:latin typeface="Open Sans Bold"/>
              </a:rPr>
              <a:t> car car5 = new car("C005", "</a:t>
            </a:r>
            <a:r>
              <a:rPr lang="en-US" sz="2399" dirty="0" err="1">
                <a:solidFill>
                  <a:srgbClr val="FFFFFF"/>
                </a:solidFill>
                <a:latin typeface="Open Sans Bold"/>
              </a:rPr>
              <a:t>Ferrai</a:t>
            </a:r>
            <a:r>
              <a:rPr lang="en-US" sz="2399" dirty="0">
                <a:solidFill>
                  <a:srgbClr val="FFFFFF"/>
                </a:solidFill>
                <a:latin typeface="Open Sans Bold"/>
              </a:rPr>
              <a:t>", "Ferrari 812 Superfast", 3100.0);</a:t>
            </a:r>
          </a:p>
          <a:p>
            <a:pPr>
              <a:lnSpc>
                <a:spcPts val="3359"/>
              </a:lnSpc>
            </a:pPr>
            <a:endParaRPr lang="en-US" sz="2399" dirty="0">
              <a:solidFill>
                <a:srgbClr val="FFFFFF"/>
              </a:solidFill>
              <a:latin typeface="Open Sans Bold"/>
            </a:endParaRPr>
          </a:p>
          <a:p>
            <a:pPr>
              <a:lnSpc>
                <a:spcPts val="3359"/>
              </a:lnSpc>
            </a:pPr>
            <a:r>
              <a:rPr lang="en-US" sz="2399" dirty="0">
                <a:solidFill>
                  <a:srgbClr val="FFFFFF"/>
                </a:solidFill>
                <a:latin typeface="Open Sans Bold"/>
              </a:rPr>
              <a:t> </a:t>
            </a:r>
            <a:r>
              <a:rPr lang="en-US" sz="2399" dirty="0" err="1">
                <a:solidFill>
                  <a:srgbClr val="FFFFFF"/>
                </a:solidFill>
                <a:latin typeface="Open Sans Bold"/>
              </a:rPr>
              <a:t>rentalSystem.addCar</a:t>
            </a:r>
            <a:r>
              <a:rPr lang="en-US" sz="2399" dirty="0">
                <a:solidFill>
                  <a:srgbClr val="FFFFFF"/>
                </a:solidFill>
                <a:latin typeface="Open Sans Bold"/>
              </a:rPr>
              <a:t>(car1);</a:t>
            </a:r>
          </a:p>
          <a:p>
            <a:pPr>
              <a:lnSpc>
                <a:spcPts val="3359"/>
              </a:lnSpc>
            </a:pPr>
            <a:r>
              <a:rPr lang="en-US" sz="2399" dirty="0">
                <a:solidFill>
                  <a:srgbClr val="FFFFFF"/>
                </a:solidFill>
                <a:latin typeface="Open Sans Bold"/>
              </a:rPr>
              <a:t> </a:t>
            </a:r>
            <a:r>
              <a:rPr lang="en-US" sz="2399" dirty="0" err="1">
                <a:solidFill>
                  <a:srgbClr val="FFFFFF"/>
                </a:solidFill>
                <a:latin typeface="Open Sans Bold"/>
              </a:rPr>
              <a:t>rentalSystem.addCar</a:t>
            </a:r>
            <a:r>
              <a:rPr lang="en-US" sz="2399" dirty="0">
                <a:solidFill>
                  <a:srgbClr val="FFFFFF"/>
                </a:solidFill>
                <a:latin typeface="Open Sans Bold"/>
              </a:rPr>
              <a:t>(car2);</a:t>
            </a:r>
          </a:p>
          <a:p>
            <a:pPr>
              <a:lnSpc>
                <a:spcPts val="3359"/>
              </a:lnSpc>
            </a:pPr>
            <a:r>
              <a:rPr lang="en-US" sz="2399" dirty="0">
                <a:solidFill>
                  <a:srgbClr val="FFFFFF"/>
                </a:solidFill>
                <a:latin typeface="Open Sans Bold"/>
              </a:rPr>
              <a:t> </a:t>
            </a:r>
            <a:r>
              <a:rPr lang="en-US" sz="2399" dirty="0" err="1">
                <a:solidFill>
                  <a:srgbClr val="FFFFFF"/>
                </a:solidFill>
                <a:latin typeface="Open Sans Bold"/>
              </a:rPr>
              <a:t>rentalSystem.addCar</a:t>
            </a:r>
            <a:r>
              <a:rPr lang="en-US" sz="2399" dirty="0">
                <a:solidFill>
                  <a:srgbClr val="FFFFFF"/>
                </a:solidFill>
                <a:latin typeface="Open Sans Bold"/>
              </a:rPr>
              <a:t>(car3);</a:t>
            </a:r>
          </a:p>
          <a:p>
            <a:pPr>
              <a:lnSpc>
                <a:spcPts val="3359"/>
              </a:lnSpc>
            </a:pPr>
            <a:r>
              <a:rPr lang="en-US" sz="2399" dirty="0">
                <a:solidFill>
                  <a:srgbClr val="FFFFFF"/>
                </a:solidFill>
                <a:latin typeface="Open Sans Bold"/>
              </a:rPr>
              <a:t> </a:t>
            </a:r>
            <a:r>
              <a:rPr lang="en-US" sz="2399" dirty="0" err="1">
                <a:solidFill>
                  <a:srgbClr val="FFFFFF"/>
                </a:solidFill>
                <a:latin typeface="Open Sans Bold"/>
              </a:rPr>
              <a:t>rentalSystem.addCar</a:t>
            </a:r>
            <a:r>
              <a:rPr lang="en-US" sz="2399" dirty="0">
                <a:solidFill>
                  <a:srgbClr val="FFFFFF"/>
                </a:solidFill>
                <a:latin typeface="Open Sans Bold"/>
              </a:rPr>
              <a:t>(car4);</a:t>
            </a:r>
          </a:p>
          <a:p>
            <a:pPr>
              <a:lnSpc>
                <a:spcPts val="3359"/>
              </a:lnSpc>
            </a:pPr>
            <a:r>
              <a:rPr lang="en-US" sz="2399" dirty="0">
                <a:solidFill>
                  <a:srgbClr val="FFFFFF"/>
                </a:solidFill>
                <a:latin typeface="Open Sans Bold"/>
              </a:rPr>
              <a:t> </a:t>
            </a:r>
            <a:r>
              <a:rPr lang="en-US" sz="2399" dirty="0" err="1">
                <a:solidFill>
                  <a:srgbClr val="FFFFFF"/>
                </a:solidFill>
                <a:latin typeface="Open Sans Bold"/>
              </a:rPr>
              <a:t>rentalSystem.addCar</a:t>
            </a:r>
            <a:r>
              <a:rPr lang="en-US" sz="2399" dirty="0">
                <a:solidFill>
                  <a:srgbClr val="FFFFFF"/>
                </a:solidFill>
                <a:latin typeface="Open Sans Bold"/>
              </a:rPr>
              <a:t>(car5);</a:t>
            </a:r>
          </a:p>
          <a:p>
            <a:pPr>
              <a:lnSpc>
                <a:spcPts val="3359"/>
              </a:lnSpc>
            </a:pPr>
            <a:endParaRPr lang="en-US" sz="2399" dirty="0">
              <a:solidFill>
                <a:srgbClr val="FFFFFF"/>
              </a:solidFill>
              <a:latin typeface="Open Sans Bold"/>
            </a:endParaRPr>
          </a:p>
          <a:p>
            <a:pPr>
              <a:lnSpc>
                <a:spcPts val="3359"/>
              </a:lnSpc>
            </a:pPr>
            <a:r>
              <a:rPr lang="en-US" sz="2399" dirty="0">
                <a:solidFill>
                  <a:srgbClr val="FFFFFF"/>
                </a:solidFill>
                <a:latin typeface="Open Sans Bold"/>
              </a:rPr>
              <a:t> </a:t>
            </a:r>
            <a:r>
              <a:rPr lang="en-US" sz="2399" dirty="0" err="1">
                <a:solidFill>
                  <a:srgbClr val="FFFFFF"/>
                </a:solidFill>
                <a:latin typeface="Open Sans Bold"/>
              </a:rPr>
              <a:t>rentalSystem.menu</a:t>
            </a:r>
            <a:r>
              <a:rPr lang="en-US" sz="2399" dirty="0">
                <a:solidFill>
                  <a:srgbClr val="FFFFFF"/>
                </a:solidFill>
                <a:latin typeface="Open Sans Bold"/>
              </a:rPr>
              <a:t>();</a:t>
            </a:r>
          </a:p>
          <a:p>
            <a:pPr>
              <a:lnSpc>
                <a:spcPts val="3359"/>
              </a:lnSpc>
            </a:pPr>
            <a:r>
              <a:rPr lang="en-US" sz="2399" dirty="0">
                <a:solidFill>
                  <a:srgbClr val="FFFFFF"/>
                </a:solidFill>
                <a:latin typeface="Open Sans Bold"/>
              </a:rPr>
              <a:t> }</a:t>
            </a:r>
          </a:p>
          <a:p>
            <a:pPr>
              <a:lnSpc>
                <a:spcPts val="3359"/>
              </a:lnSpc>
            </a:pPr>
            <a:r>
              <a:rPr lang="en-US" sz="2399" dirty="0">
                <a:solidFill>
                  <a:srgbClr val="FFFFFF"/>
                </a:solidFill>
                <a:latin typeface="Open Sans Bold"/>
              </a:rPr>
              <a:t>}</a:t>
            </a:r>
          </a:p>
          <a:p>
            <a:pPr>
              <a:lnSpc>
                <a:spcPts val="3359"/>
              </a:lnSpc>
              <a:spcBef>
                <a:spcPct val="0"/>
              </a:spcBef>
            </a:pPr>
            <a:endParaRPr lang="en-US" sz="2399" dirty="0">
              <a:solidFill>
                <a:srgbClr val="FFFFFF"/>
              </a:solidFill>
              <a:latin typeface="Open Sans Bold"/>
            </a:endParaRPr>
          </a:p>
        </p:txBody>
      </p:sp>
      <p:sp>
        <p:nvSpPr>
          <p:cNvPr id="4" name="TextBox 4"/>
          <p:cNvSpPr txBox="1"/>
          <p:nvPr/>
        </p:nvSpPr>
        <p:spPr>
          <a:xfrm>
            <a:off x="10420331" y="2001838"/>
            <a:ext cx="7623269" cy="6178550"/>
          </a:xfrm>
          <a:prstGeom prst="rect">
            <a:avLst/>
          </a:prstGeom>
        </p:spPr>
        <p:txBody>
          <a:bodyPr lIns="0" tIns="0" rIns="0" bIns="0" rtlCol="0" anchor="t">
            <a:spAutoFit/>
          </a:bodyPr>
          <a:lstStyle/>
          <a:p>
            <a:pPr algn="ctr">
              <a:lnSpc>
                <a:spcPts val="7000"/>
              </a:lnSpc>
              <a:spcBef>
                <a:spcPct val="0"/>
              </a:spcBef>
            </a:pPr>
            <a:r>
              <a:rPr lang="en-US" sz="5000">
                <a:solidFill>
                  <a:srgbClr val="0CC0DF"/>
                </a:solidFill>
                <a:latin typeface="Open Sans Bold"/>
              </a:rPr>
              <a:t>This is the main class which adds all the cars and calls the rentalSystem main menu function to display the all the options.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0" y="1408112"/>
            <a:ext cx="5386940" cy="7031551"/>
          </a:xfrm>
          <a:custGeom>
            <a:avLst/>
            <a:gdLst/>
            <a:ahLst/>
            <a:cxnLst/>
            <a:rect l="l" t="t" r="r" b="b"/>
            <a:pathLst>
              <a:path w="5386940" h="7031551">
                <a:moveTo>
                  <a:pt x="0" y="0"/>
                </a:moveTo>
                <a:lnTo>
                  <a:pt x="5386940" y="0"/>
                </a:lnTo>
                <a:lnTo>
                  <a:pt x="5386940" y="7031551"/>
                </a:lnTo>
                <a:lnTo>
                  <a:pt x="0" y="7031551"/>
                </a:lnTo>
                <a:lnTo>
                  <a:pt x="0" y="0"/>
                </a:lnTo>
                <a:close/>
              </a:path>
            </a:pathLst>
          </a:custGeom>
          <a:blipFill>
            <a:blip r:embed="rId2"/>
            <a:stretch>
              <a:fillRect/>
            </a:stretch>
          </a:blipFill>
        </p:spPr>
      </p:sp>
      <p:sp>
        <p:nvSpPr>
          <p:cNvPr id="3" name="Freeform 3"/>
          <p:cNvSpPr/>
          <p:nvPr/>
        </p:nvSpPr>
        <p:spPr>
          <a:xfrm>
            <a:off x="5418968" y="1627725"/>
            <a:ext cx="4858881" cy="7031551"/>
          </a:xfrm>
          <a:custGeom>
            <a:avLst/>
            <a:gdLst/>
            <a:ahLst/>
            <a:cxnLst/>
            <a:rect l="l" t="t" r="r" b="b"/>
            <a:pathLst>
              <a:path w="4858881" h="7031551">
                <a:moveTo>
                  <a:pt x="0" y="0"/>
                </a:moveTo>
                <a:lnTo>
                  <a:pt x="4858880" y="0"/>
                </a:lnTo>
                <a:lnTo>
                  <a:pt x="4858880" y="7031550"/>
                </a:lnTo>
                <a:lnTo>
                  <a:pt x="0" y="7031550"/>
                </a:lnTo>
                <a:lnTo>
                  <a:pt x="0" y="0"/>
                </a:lnTo>
                <a:close/>
              </a:path>
            </a:pathLst>
          </a:custGeom>
          <a:blipFill>
            <a:blip r:embed="rId3"/>
            <a:stretch>
              <a:fillRect/>
            </a:stretch>
          </a:blipFill>
        </p:spPr>
      </p:sp>
      <p:sp>
        <p:nvSpPr>
          <p:cNvPr id="4" name="Freeform 4"/>
          <p:cNvSpPr/>
          <p:nvPr/>
        </p:nvSpPr>
        <p:spPr>
          <a:xfrm>
            <a:off x="10277848" y="2252195"/>
            <a:ext cx="8010152" cy="5782609"/>
          </a:xfrm>
          <a:custGeom>
            <a:avLst/>
            <a:gdLst/>
            <a:ahLst/>
            <a:cxnLst/>
            <a:rect l="l" t="t" r="r" b="b"/>
            <a:pathLst>
              <a:path w="8010152" h="5782609">
                <a:moveTo>
                  <a:pt x="0" y="0"/>
                </a:moveTo>
                <a:lnTo>
                  <a:pt x="8010152" y="0"/>
                </a:lnTo>
                <a:lnTo>
                  <a:pt x="8010152" y="5782610"/>
                </a:lnTo>
                <a:lnTo>
                  <a:pt x="0" y="5782610"/>
                </a:lnTo>
                <a:lnTo>
                  <a:pt x="0" y="0"/>
                </a:lnTo>
                <a:close/>
              </a:path>
            </a:pathLst>
          </a:custGeom>
          <a:blipFill>
            <a:blip r:embed="rId4"/>
            <a:stretch>
              <a:fillRect/>
            </a:stretch>
          </a:blipFill>
        </p:spPr>
      </p:sp>
      <p:sp>
        <p:nvSpPr>
          <p:cNvPr id="5" name="TextBox 5"/>
          <p:cNvSpPr txBox="1"/>
          <p:nvPr/>
        </p:nvSpPr>
        <p:spPr>
          <a:xfrm>
            <a:off x="7844247" y="300112"/>
            <a:ext cx="2599506" cy="863600"/>
          </a:xfrm>
          <a:prstGeom prst="rect">
            <a:avLst/>
          </a:prstGeom>
        </p:spPr>
        <p:txBody>
          <a:bodyPr lIns="0" tIns="0" rIns="0" bIns="0" rtlCol="0" anchor="t">
            <a:spAutoFit/>
          </a:bodyPr>
          <a:lstStyle/>
          <a:p>
            <a:pPr algn="ctr">
              <a:lnSpc>
                <a:spcPts val="7000"/>
              </a:lnSpc>
              <a:spcBef>
                <a:spcPct val="0"/>
              </a:spcBef>
            </a:pPr>
            <a:r>
              <a:rPr lang="en-US" sz="5000" u="sng">
                <a:solidFill>
                  <a:srgbClr val="FFFFFF"/>
                </a:solidFill>
                <a:latin typeface="Open Sans Bold"/>
              </a:rPr>
              <a:t>OUTPUT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354044" y="1024236"/>
            <a:ext cx="6896632" cy="6896632"/>
          </a:xfrm>
          <a:custGeom>
            <a:avLst/>
            <a:gdLst/>
            <a:ahLst/>
            <a:cxnLst/>
            <a:rect l="l" t="t" r="r" b="b"/>
            <a:pathLst>
              <a:path w="6896632" h="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831439" y="3191290"/>
            <a:ext cx="8086060" cy="8086060"/>
          </a:xfrm>
          <a:custGeom>
            <a:avLst/>
            <a:gdLst/>
            <a:ahLst/>
            <a:cxnLst/>
            <a:rect l="l" t="t" r="r" b="b"/>
            <a:pathLst>
              <a:path w="8086060" h="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11928816" y="449266"/>
            <a:ext cx="12718369" cy="9388469"/>
          </a:xfrm>
          <a:custGeom>
            <a:avLst/>
            <a:gdLst/>
            <a:ahLst/>
            <a:cxnLst/>
            <a:rect l="l" t="t" r="r" b="b"/>
            <a:pathLst>
              <a:path w="12718369" h="93884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823539" y="2903539"/>
            <a:ext cx="5366128" cy="5017329"/>
          </a:xfrm>
          <a:custGeom>
            <a:avLst/>
            <a:gdLst/>
            <a:ahLst/>
            <a:cxnLst/>
            <a:rect l="l" t="t" r="r" b="b"/>
            <a:pathLst>
              <a:path w="5366128" h="5017329">
                <a:moveTo>
                  <a:pt x="0" y="0"/>
                </a:moveTo>
                <a:lnTo>
                  <a:pt x="5366128" y="0"/>
                </a:lnTo>
                <a:lnTo>
                  <a:pt x="5366128" y="5017329"/>
                </a:lnTo>
                <a:lnTo>
                  <a:pt x="0" y="5017329"/>
                </a:lnTo>
                <a:lnTo>
                  <a:pt x="0" y="0"/>
                </a:lnTo>
                <a:close/>
              </a:path>
            </a:pathLst>
          </a:custGeom>
          <a:blipFill>
            <a:blip r:embed="rId8"/>
            <a:stretch>
              <a:fillRect/>
            </a:stretch>
          </a:blipFill>
        </p:spPr>
      </p:sp>
      <p:sp>
        <p:nvSpPr>
          <p:cNvPr id="6" name="TextBox 6"/>
          <p:cNvSpPr txBox="1"/>
          <p:nvPr/>
        </p:nvSpPr>
        <p:spPr>
          <a:xfrm>
            <a:off x="5069826" y="2981740"/>
            <a:ext cx="8711594" cy="1797817"/>
          </a:xfrm>
          <a:prstGeom prst="rect">
            <a:avLst/>
          </a:prstGeom>
        </p:spPr>
        <p:txBody>
          <a:bodyPr lIns="0" tIns="0" rIns="0" bIns="0" rtlCol="0" anchor="t">
            <a:spAutoFit/>
          </a:bodyPr>
          <a:lstStyle/>
          <a:p>
            <a:pPr>
              <a:lnSpc>
                <a:spcPts val="14612"/>
              </a:lnSpc>
            </a:pPr>
            <a:r>
              <a:rPr lang="en-US" sz="10437">
                <a:solidFill>
                  <a:srgbClr val="FFFFFF"/>
                </a:solidFill>
                <a:latin typeface="Neue Machina Ultra-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5108501"/>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823539" y="6359184"/>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5400000">
            <a:off x="9029493" y="1664950"/>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533898" y="2346313"/>
            <a:ext cx="2292647" cy="2635226"/>
          </a:xfrm>
          <a:custGeom>
            <a:avLst/>
            <a:gdLst/>
            <a:ahLst/>
            <a:cxnLst/>
            <a:rect l="l" t="t" r="r" b="b"/>
            <a:pathLst>
              <a:path w="2292647" h="2635226">
                <a:moveTo>
                  <a:pt x="0" y="0"/>
                </a:moveTo>
                <a:lnTo>
                  <a:pt x="2292647" y="0"/>
                </a:lnTo>
                <a:lnTo>
                  <a:pt x="2292647" y="2635227"/>
                </a:lnTo>
                <a:lnTo>
                  <a:pt x="0" y="2635227"/>
                </a:lnTo>
                <a:lnTo>
                  <a:pt x="0" y="0"/>
                </a:lnTo>
                <a:close/>
              </a:path>
            </a:pathLst>
          </a:custGeom>
          <a:blipFill>
            <a:blip r:embed="rId8"/>
            <a:stretch>
              <a:fillRect/>
            </a:stretch>
          </a:blipFill>
        </p:spPr>
      </p:sp>
      <p:sp>
        <p:nvSpPr>
          <p:cNvPr id="6" name="Freeform 6"/>
          <p:cNvSpPr/>
          <p:nvPr/>
        </p:nvSpPr>
        <p:spPr>
          <a:xfrm rot="1953174">
            <a:off x="-59279" y="8766770"/>
            <a:ext cx="5153321" cy="3040459"/>
          </a:xfrm>
          <a:custGeom>
            <a:avLst/>
            <a:gdLst/>
            <a:ahLst/>
            <a:cxnLst/>
            <a:rect l="l" t="t" r="r" b="b"/>
            <a:pathLst>
              <a:path w="5153321" h="3040459">
                <a:moveTo>
                  <a:pt x="0" y="0"/>
                </a:moveTo>
                <a:lnTo>
                  <a:pt x="5153321" y="0"/>
                </a:lnTo>
                <a:lnTo>
                  <a:pt x="5153321" y="3040460"/>
                </a:lnTo>
                <a:lnTo>
                  <a:pt x="0" y="3040460"/>
                </a:lnTo>
                <a:lnTo>
                  <a:pt x="0" y="0"/>
                </a:lnTo>
                <a:close/>
              </a:path>
            </a:pathLst>
          </a:custGeom>
          <a:blipFill>
            <a:blip r:embed="rId9"/>
            <a:stretch>
              <a:fillRect/>
            </a:stretch>
          </a:blipFill>
        </p:spPr>
      </p:sp>
      <p:sp>
        <p:nvSpPr>
          <p:cNvPr id="7" name="Freeform 7"/>
          <p:cNvSpPr/>
          <p:nvPr/>
        </p:nvSpPr>
        <p:spPr>
          <a:xfrm>
            <a:off x="13482332" y="1550855"/>
            <a:ext cx="6888896" cy="7185289"/>
          </a:xfrm>
          <a:custGeom>
            <a:avLst/>
            <a:gdLst/>
            <a:ahLst/>
            <a:cxnLst/>
            <a:rect l="l" t="t" r="r" b="b"/>
            <a:pathLst>
              <a:path w="6888896" h="7185289">
                <a:moveTo>
                  <a:pt x="0" y="0"/>
                </a:moveTo>
                <a:lnTo>
                  <a:pt x="6888896" y="0"/>
                </a:lnTo>
                <a:lnTo>
                  <a:pt x="6888896" y="7185290"/>
                </a:lnTo>
                <a:lnTo>
                  <a:pt x="0" y="7185290"/>
                </a:lnTo>
                <a:lnTo>
                  <a:pt x="0" y="0"/>
                </a:lnTo>
                <a:close/>
              </a:path>
            </a:pathLst>
          </a:custGeom>
          <a:blipFill>
            <a:blip r:embed="rId10"/>
            <a:stretch>
              <a:fillRect/>
            </a:stretch>
          </a:blipFill>
        </p:spPr>
      </p:sp>
      <p:sp>
        <p:nvSpPr>
          <p:cNvPr id="8" name="TextBox 8"/>
          <p:cNvSpPr txBox="1"/>
          <p:nvPr/>
        </p:nvSpPr>
        <p:spPr>
          <a:xfrm>
            <a:off x="2219491" y="623042"/>
            <a:ext cx="10837236" cy="1038225"/>
          </a:xfrm>
          <a:prstGeom prst="rect">
            <a:avLst/>
          </a:prstGeom>
        </p:spPr>
        <p:txBody>
          <a:bodyPr lIns="0" tIns="0" rIns="0" bIns="0" rtlCol="0" anchor="t">
            <a:spAutoFit/>
          </a:bodyPr>
          <a:lstStyle/>
          <a:p>
            <a:pPr>
              <a:lnSpc>
                <a:spcPts val="8400"/>
              </a:lnSpc>
            </a:pPr>
            <a:r>
              <a:rPr lang="en-US" sz="6000">
                <a:solidFill>
                  <a:srgbClr val="FFFFFF"/>
                </a:solidFill>
                <a:latin typeface="Neue Machina Ultra-Bold"/>
              </a:rPr>
              <a:t>ABOUT THE PROJECT</a:t>
            </a:r>
          </a:p>
        </p:txBody>
      </p:sp>
      <p:sp>
        <p:nvSpPr>
          <p:cNvPr id="9" name="TextBox 9"/>
          <p:cNvSpPr txBox="1"/>
          <p:nvPr/>
        </p:nvSpPr>
        <p:spPr>
          <a:xfrm>
            <a:off x="2962076" y="2941839"/>
            <a:ext cx="9473222" cy="4311650"/>
          </a:xfrm>
          <a:prstGeom prst="rect">
            <a:avLst/>
          </a:prstGeom>
        </p:spPr>
        <p:txBody>
          <a:bodyPr lIns="0" tIns="0" rIns="0" bIns="0" rtlCol="0" anchor="t">
            <a:spAutoFit/>
          </a:bodyPr>
          <a:lstStyle/>
          <a:p>
            <a:pPr>
              <a:lnSpc>
                <a:spcPts val="4899"/>
              </a:lnSpc>
            </a:pPr>
            <a:r>
              <a:rPr lang="en-US" sz="3499" dirty="0">
                <a:solidFill>
                  <a:srgbClr val="FFFFFF"/>
                </a:solidFill>
                <a:latin typeface="Montserrat"/>
              </a:rPr>
              <a:t>We have build a simple car rental system using </a:t>
            </a:r>
            <a:r>
              <a:rPr lang="en-US" sz="3499" dirty="0" err="1">
                <a:solidFill>
                  <a:srgbClr val="FFFFFF"/>
                </a:solidFill>
                <a:latin typeface="Montserrat"/>
              </a:rPr>
              <a:t>oop</a:t>
            </a:r>
            <a:r>
              <a:rPr lang="en-US" sz="3499" dirty="0">
                <a:solidFill>
                  <a:srgbClr val="FFFFFF"/>
                </a:solidFill>
                <a:latin typeface="Montserrat"/>
              </a:rPr>
              <a:t> concepts in java. It displays the the name , model, price per day of all the available car . And you can choose from the available car to rent. </a:t>
            </a:r>
          </a:p>
          <a:p>
            <a:pPr>
              <a:lnSpc>
                <a:spcPts val="4899"/>
              </a:lnSpc>
            </a:pPr>
            <a:r>
              <a:rPr lang="en-US" sz="3499" dirty="0">
                <a:solidFill>
                  <a:srgbClr val="FFFFFF"/>
                </a:solidFill>
                <a:latin typeface="Montserrat"/>
              </a:rPr>
              <a:t>When the car rental period is over you can return the car from the main menu itself.</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sp>
      <p:sp>
        <p:nvSpPr>
          <p:cNvPr id="6" name="Freeform 6"/>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sp>
      <p:sp>
        <p:nvSpPr>
          <p:cNvPr id="7" name="Freeform 7"/>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sp>
      <p:sp>
        <p:nvSpPr>
          <p:cNvPr id="8" name="TextBox 8"/>
          <p:cNvSpPr txBox="1"/>
          <p:nvPr/>
        </p:nvSpPr>
        <p:spPr>
          <a:xfrm>
            <a:off x="4562879" y="681969"/>
            <a:ext cx="7420496" cy="854075"/>
          </a:xfrm>
          <a:prstGeom prst="rect">
            <a:avLst/>
          </a:prstGeom>
        </p:spPr>
        <p:txBody>
          <a:bodyPr lIns="0" tIns="0" rIns="0" bIns="0" rtlCol="0" anchor="t">
            <a:spAutoFit/>
          </a:bodyPr>
          <a:lstStyle/>
          <a:p>
            <a:pPr algn="ctr">
              <a:lnSpc>
                <a:spcPts val="7000"/>
              </a:lnSpc>
              <a:spcBef>
                <a:spcPct val="0"/>
              </a:spcBef>
            </a:pPr>
            <a:r>
              <a:rPr lang="en-US" sz="5000" u="sng">
                <a:solidFill>
                  <a:srgbClr val="FFFFFF"/>
                </a:solidFill>
                <a:latin typeface="Montserrat Bold"/>
              </a:rPr>
              <a:t>OOP CONCEPTS USED</a:t>
            </a:r>
          </a:p>
        </p:txBody>
      </p:sp>
      <p:sp>
        <p:nvSpPr>
          <p:cNvPr id="9" name="TextBox 9"/>
          <p:cNvSpPr txBox="1"/>
          <p:nvPr/>
        </p:nvSpPr>
        <p:spPr>
          <a:xfrm>
            <a:off x="560492" y="1909380"/>
            <a:ext cx="15425270" cy="7735470"/>
          </a:xfrm>
          <a:prstGeom prst="rect">
            <a:avLst/>
          </a:prstGeom>
        </p:spPr>
        <p:txBody>
          <a:bodyPr lIns="0" tIns="0" rIns="0" bIns="0" rtlCol="0" anchor="t">
            <a:spAutoFit/>
          </a:bodyPr>
          <a:lstStyle/>
          <a:p>
            <a:pPr marL="648550" lvl="1" indent="-324275">
              <a:lnSpc>
                <a:spcPts val="4205"/>
              </a:lnSpc>
              <a:buFont typeface="Arial"/>
              <a:buChar char="•"/>
            </a:pPr>
            <a:r>
              <a:rPr lang="en-US" sz="3003">
                <a:solidFill>
                  <a:srgbClr val="FFFFFF"/>
                </a:solidFill>
                <a:latin typeface="Open Sans Bold"/>
              </a:rPr>
              <a:t>ENCAPSULATION </a:t>
            </a:r>
          </a:p>
          <a:p>
            <a:pPr marL="626961" lvl="1" indent="-313480">
              <a:lnSpc>
                <a:spcPts val="4065"/>
              </a:lnSpc>
              <a:buFont typeface="Arial"/>
              <a:buChar char="•"/>
            </a:pPr>
            <a:r>
              <a:rPr lang="en-US" sz="2903">
                <a:solidFill>
                  <a:srgbClr val="FFFFFF"/>
                </a:solidFill>
                <a:latin typeface="Open Sans Semi-Bold"/>
              </a:rPr>
              <a:t>Definition:</a:t>
            </a:r>
            <a:r>
              <a:rPr lang="en-US" sz="2903">
                <a:solidFill>
                  <a:srgbClr val="FFFFFF"/>
                </a:solidFill>
                <a:latin typeface="Open Sans"/>
              </a:rPr>
              <a:t> Encapsulation is the concept of bundling data (attributes) and methods (functions) that operate on the data into a single unit known as a class.</a:t>
            </a:r>
          </a:p>
          <a:p>
            <a:pPr marL="626961" lvl="1" indent="-313480">
              <a:lnSpc>
                <a:spcPts val="4065"/>
              </a:lnSpc>
              <a:buFont typeface="Arial"/>
              <a:buChar char="•"/>
            </a:pPr>
            <a:r>
              <a:rPr lang="en-US" sz="2903">
                <a:solidFill>
                  <a:srgbClr val="FFFFFF"/>
                </a:solidFill>
                <a:latin typeface="Open Sans Semi-Bold"/>
              </a:rPr>
              <a:t>Purpose:</a:t>
            </a:r>
            <a:r>
              <a:rPr lang="en-US" sz="2903">
                <a:solidFill>
                  <a:srgbClr val="FFFFFF"/>
                </a:solidFill>
                <a:latin typeface="Open Sans"/>
              </a:rPr>
              <a:t> It helps in hiding the internal details of an object and protecting its state. Access to the data is typically controlled through getter and setter methods.</a:t>
            </a:r>
          </a:p>
          <a:p>
            <a:pPr>
              <a:lnSpc>
                <a:spcPts val="4065"/>
              </a:lnSpc>
            </a:pPr>
            <a:endParaRPr lang="en-US" sz="2903">
              <a:solidFill>
                <a:srgbClr val="FFFFFF"/>
              </a:solidFill>
              <a:latin typeface="Open Sans"/>
            </a:endParaRPr>
          </a:p>
          <a:p>
            <a:pPr>
              <a:lnSpc>
                <a:spcPts val="4205"/>
              </a:lnSpc>
            </a:pPr>
            <a:r>
              <a:rPr lang="en-US" sz="3003">
                <a:solidFill>
                  <a:srgbClr val="FFFFFF"/>
                </a:solidFill>
                <a:latin typeface="Open Sans Bold"/>
              </a:rPr>
              <a:t>2. INHERITANCE</a:t>
            </a:r>
          </a:p>
          <a:p>
            <a:pPr marL="626961" lvl="1" indent="-313480">
              <a:lnSpc>
                <a:spcPts val="4065"/>
              </a:lnSpc>
              <a:buFont typeface="Arial"/>
              <a:buChar char="•"/>
            </a:pPr>
            <a:r>
              <a:rPr lang="en-US" sz="2903">
                <a:solidFill>
                  <a:srgbClr val="FFFFFF"/>
                </a:solidFill>
                <a:latin typeface="Open Sans"/>
              </a:rPr>
              <a:t>Definition: Inheritance is a mechanism by which a new class can inherit properties and behaviors (fields and methods) from an existing class. The existing class is referred to as the base class or superclass, and the new class is the derived class or subclass.</a:t>
            </a:r>
          </a:p>
          <a:p>
            <a:pPr>
              <a:lnSpc>
                <a:spcPts val="4065"/>
              </a:lnSpc>
            </a:pPr>
            <a:endParaRPr lang="en-US" sz="2903">
              <a:solidFill>
                <a:srgbClr val="FFFFFF"/>
              </a:solidFill>
              <a:latin typeface="Open Sans"/>
            </a:endParaRPr>
          </a:p>
          <a:p>
            <a:pPr marL="626961" lvl="1" indent="-313480">
              <a:lnSpc>
                <a:spcPts val="4065"/>
              </a:lnSpc>
              <a:buFont typeface="Arial"/>
              <a:buChar char="•"/>
            </a:pPr>
            <a:r>
              <a:rPr lang="en-US" sz="2903">
                <a:solidFill>
                  <a:srgbClr val="FFFFFF"/>
                </a:solidFill>
                <a:latin typeface="Open Sans"/>
              </a:rPr>
              <a:t>Purpose: It promotes code reuse and establishes a relationship between classes, allowing the derived class to inherit and extend the functionality of the base class.</a:t>
            </a:r>
          </a:p>
          <a:p>
            <a:pPr>
              <a:lnSpc>
                <a:spcPts val="4065"/>
              </a:lnSpc>
            </a:pPr>
            <a:endParaRPr lang="en-US" sz="2903">
              <a:solidFill>
                <a:srgbClr val="FFFFFF"/>
              </a:solidFill>
              <a:latin typeface="Open Sans"/>
            </a:endParaRPr>
          </a:p>
          <a:p>
            <a:pPr>
              <a:lnSpc>
                <a:spcPts val="4065"/>
              </a:lnSpc>
            </a:pPr>
            <a:endParaRPr lang="en-US" sz="2903">
              <a:solidFill>
                <a:srgbClr val="FFFFFF"/>
              </a:solidFill>
              <a:latin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6724066" y="-3249112"/>
            <a:ext cx="11805542" cy="11805542"/>
          </a:xfrm>
          <a:custGeom>
            <a:avLst/>
            <a:gdLst/>
            <a:ahLst/>
            <a:cxnLst/>
            <a:rect l="l" t="t" r="r" b="b"/>
            <a:pathLst>
              <a:path w="11805542" h="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203420" y="1177460"/>
            <a:ext cx="11805542" cy="11805542"/>
          </a:xfrm>
          <a:custGeom>
            <a:avLst/>
            <a:gdLst/>
            <a:ahLst/>
            <a:cxnLst/>
            <a:rect l="l" t="t" r="r" b="b"/>
            <a:pathLst>
              <a:path w="11805542" h="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05205" y="4667812"/>
            <a:ext cx="8893252" cy="8315191"/>
          </a:xfrm>
          <a:custGeom>
            <a:avLst/>
            <a:gdLst/>
            <a:ahLst/>
            <a:cxnLst/>
            <a:rect l="l" t="t" r="r" b="b"/>
            <a:pathLst>
              <a:path w="8893252" h="8315191">
                <a:moveTo>
                  <a:pt x="0" y="0"/>
                </a:moveTo>
                <a:lnTo>
                  <a:pt x="8893252" y="0"/>
                </a:lnTo>
                <a:lnTo>
                  <a:pt x="8893252" y="8315190"/>
                </a:lnTo>
                <a:lnTo>
                  <a:pt x="0" y="8315190"/>
                </a:lnTo>
                <a:lnTo>
                  <a:pt x="0" y="0"/>
                </a:lnTo>
                <a:close/>
              </a:path>
            </a:pathLst>
          </a:custGeom>
          <a:blipFill>
            <a:blip r:embed="rId6"/>
            <a:stretch>
              <a:fillRect/>
            </a:stretch>
          </a:blipFill>
        </p:spPr>
      </p:sp>
      <p:sp>
        <p:nvSpPr>
          <p:cNvPr id="5" name="Freeform 5"/>
          <p:cNvSpPr/>
          <p:nvPr/>
        </p:nvSpPr>
        <p:spPr>
          <a:xfrm rot="1365435">
            <a:off x="-3790155" y="-730855"/>
            <a:ext cx="6282382" cy="6378053"/>
          </a:xfrm>
          <a:custGeom>
            <a:avLst/>
            <a:gdLst/>
            <a:ahLst/>
            <a:cxnLst/>
            <a:rect l="l" t="t" r="r" b="b"/>
            <a:pathLst>
              <a:path w="6282382" h="6378053">
                <a:moveTo>
                  <a:pt x="0" y="0"/>
                </a:moveTo>
                <a:lnTo>
                  <a:pt x="6282382" y="0"/>
                </a:lnTo>
                <a:lnTo>
                  <a:pt x="6282382" y="6378053"/>
                </a:lnTo>
                <a:lnTo>
                  <a:pt x="0" y="6378053"/>
                </a:lnTo>
                <a:lnTo>
                  <a:pt x="0" y="0"/>
                </a:lnTo>
                <a:close/>
              </a:path>
            </a:pathLst>
          </a:custGeom>
          <a:blipFill>
            <a:blip r:embed="rId7"/>
            <a:stretch>
              <a:fillRect/>
            </a:stretch>
          </a:blipFill>
        </p:spPr>
      </p:sp>
      <p:sp>
        <p:nvSpPr>
          <p:cNvPr id="6" name="Freeform 6"/>
          <p:cNvSpPr/>
          <p:nvPr/>
        </p:nvSpPr>
        <p:spPr>
          <a:xfrm>
            <a:off x="1028700" y="3853808"/>
            <a:ext cx="5656272" cy="5786657"/>
          </a:xfrm>
          <a:custGeom>
            <a:avLst/>
            <a:gdLst/>
            <a:ahLst/>
            <a:cxnLst/>
            <a:rect l="l" t="t" r="r" b="b"/>
            <a:pathLst>
              <a:path w="5656272" h="5786657">
                <a:moveTo>
                  <a:pt x="0" y="0"/>
                </a:moveTo>
                <a:lnTo>
                  <a:pt x="5656272" y="0"/>
                </a:lnTo>
                <a:lnTo>
                  <a:pt x="5656272" y="5786658"/>
                </a:lnTo>
                <a:lnTo>
                  <a:pt x="0" y="5786658"/>
                </a:lnTo>
                <a:lnTo>
                  <a:pt x="0" y="0"/>
                </a:lnTo>
                <a:close/>
              </a:path>
            </a:pathLst>
          </a:custGeom>
          <a:blipFill>
            <a:blip r:embed="rId8"/>
            <a:stretch>
              <a:fillRect r="-35698"/>
            </a:stretch>
          </a:blipFill>
        </p:spPr>
      </p:sp>
      <p:sp>
        <p:nvSpPr>
          <p:cNvPr id="7" name="TextBox 7"/>
          <p:cNvSpPr txBox="1"/>
          <p:nvPr/>
        </p:nvSpPr>
        <p:spPr>
          <a:xfrm>
            <a:off x="4503800" y="526408"/>
            <a:ext cx="9280401" cy="927100"/>
          </a:xfrm>
          <a:prstGeom prst="rect">
            <a:avLst/>
          </a:prstGeom>
        </p:spPr>
        <p:txBody>
          <a:bodyPr lIns="0" tIns="0" rIns="0" bIns="0" rtlCol="0" anchor="t">
            <a:spAutoFit/>
          </a:bodyPr>
          <a:lstStyle/>
          <a:p>
            <a:pPr algn="ctr">
              <a:lnSpc>
                <a:spcPts val="7699"/>
              </a:lnSpc>
              <a:spcBef>
                <a:spcPct val="0"/>
              </a:spcBef>
            </a:pPr>
            <a:r>
              <a:rPr lang="en-US" sz="5499" u="sng">
                <a:solidFill>
                  <a:srgbClr val="FFFFFF"/>
                </a:solidFill>
                <a:latin typeface="Open Sans Bold"/>
              </a:rPr>
              <a:t>CODE WITH EXPLANATION </a:t>
            </a:r>
          </a:p>
        </p:txBody>
      </p:sp>
      <p:sp>
        <p:nvSpPr>
          <p:cNvPr id="8" name="TextBox 8"/>
          <p:cNvSpPr txBox="1"/>
          <p:nvPr/>
        </p:nvSpPr>
        <p:spPr>
          <a:xfrm>
            <a:off x="2747495" y="2101208"/>
            <a:ext cx="11963539" cy="1047750"/>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Open Sans"/>
              </a:rPr>
              <a:t>WE HAVE CREATED A PACKAGE “</a:t>
            </a:r>
            <a:r>
              <a:rPr lang="en-US" sz="3000">
                <a:solidFill>
                  <a:srgbClr val="FFFFFF"/>
                </a:solidFill>
                <a:latin typeface="Open Sans Bold"/>
              </a:rPr>
              <a:t>JAVAPROJ</a:t>
            </a:r>
            <a:r>
              <a:rPr lang="en-US" sz="3000">
                <a:solidFill>
                  <a:srgbClr val="FFFFFF"/>
                </a:solidFill>
                <a:latin typeface="Open Sans"/>
              </a:rPr>
              <a:t>” WHICH INCLUDES ALL THE REQUIRED CLASSES, ABSTRACT , INTERFACE CLASSES.</a:t>
            </a:r>
          </a:p>
        </p:txBody>
      </p:sp>
      <p:sp>
        <p:nvSpPr>
          <p:cNvPr id="9" name="TextBox 9"/>
          <p:cNvSpPr txBox="1"/>
          <p:nvPr/>
        </p:nvSpPr>
        <p:spPr>
          <a:xfrm>
            <a:off x="6976501" y="4610662"/>
            <a:ext cx="9462995" cy="2634052"/>
          </a:xfrm>
          <a:prstGeom prst="rect">
            <a:avLst/>
          </a:prstGeom>
        </p:spPr>
        <p:txBody>
          <a:bodyPr lIns="0" tIns="0" rIns="0" bIns="0" rtlCol="0" anchor="t">
            <a:spAutoFit/>
          </a:bodyPr>
          <a:lstStyle/>
          <a:p>
            <a:pPr algn="ctr">
              <a:lnSpc>
                <a:spcPts val="4192"/>
              </a:lnSpc>
              <a:spcBef>
                <a:spcPct val="0"/>
              </a:spcBef>
            </a:pPr>
            <a:r>
              <a:rPr lang="en-US" sz="2994">
                <a:solidFill>
                  <a:srgbClr val="FFFFFF"/>
                </a:solidFill>
                <a:latin typeface="Open Sans Bold"/>
              </a:rPr>
              <a:t> Packages in Java are a way to organize and structure code, manage naming conflicts, and control access to classes and members. They contribute to the modularization and maintainability of Java code.</a:t>
            </a:r>
          </a:p>
        </p:txBody>
      </p:sp>
      <p:sp>
        <p:nvSpPr>
          <p:cNvPr id="10" name="TextBox 10"/>
          <p:cNvSpPr txBox="1"/>
          <p:nvPr/>
        </p:nvSpPr>
        <p:spPr>
          <a:xfrm>
            <a:off x="0" y="3466459"/>
            <a:ext cx="8180254" cy="387350"/>
          </a:xfrm>
          <a:prstGeom prst="rect">
            <a:avLst/>
          </a:prstGeom>
        </p:spPr>
        <p:txBody>
          <a:bodyPr lIns="0" tIns="0" rIns="0" bIns="0" rtlCol="0" anchor="t">
            <a:spAutoFit/>
          </a:bodyPr>
          <a:lstStyle/>
          <a:p>
            <a:pPr algn="ctr">
              <a:lnSpc>
                <a:spcPts val="2800"/>
              </a:lnSpc>
              <a:spcBef>
                <a:spcPct val="0"/>
              </a:spcBef>
            </a:pPr>
            <a:r>
              <a:rPr lang="en-US" sz="2000" u="sng">
                <a:solidFill>
                  <a:srgbClr val="FFFFFF"/>
                </a:solidFill>
                <a:latin typeface="Arial Bold"/>
              </a:rPr>
              <a:t>PACKAGE “JAVAPROJ “ WITH ALL THE NECESSARY CLASSES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TextBox 2"/>
          <p:cNvSpPr txBox="1"/>
          <p:nvPr/>
        </p:nvSpPr>
        <p:spPr>
          <a:xfrm>
            <a:off x="469961" y="356644"/>
            <a:ext cx="16789339" cy="9468937"/>
          </a:xfrm>
          <a:prstGeom prst="rect">
            <a:avLst/>
          </a:prstGeom>
        </p:spPr>
        <p:txBody>
          <a:bodyPr lIns="0" tIns="0" rIns="0" bIns="0" rtlCol="0" anchor="t">
            <a:spAutoFit/>
          </a:bodyPr>
          <a:lstStyle/>
          <a:p>
            <a:pPr algn="ctr">
              <a:lnSpc>
                <a:spcPts val="7000"/>
              </a:lnSpc>
            </a:pPr>
            <a:r>
              <a:rPr lang="en-US" sz="5000" u="sng">
                <a:solidFill>
                  <a:srgbClr val="FFFFFF"/>
                </a:solidFill>
                <a:latin typeface="Open Sans Bold"/>
              </a:rPr>
              <a:t>vehicle.java class</a:t>
            </a:r>
          </a:p>
          <a:p>
            <a:pPr>
              <a:lnSpc>
                <a:spcPts val="3380"/>
              </a:lnSpc>
            </a:pPr>
            <a:endParaRPr lang="en-US" sz="5000" u="sng">
              <a:solidFill>
                <a:srgbClr val="FFFFFF"/>
              </a:solidFill>
              <a:latin typeface="Open Sans Bold"/>
            </a:endParaRPr>
          </a:p>
          <a:p>
            <a:pPr>
              <a:lnSpc>
                <a:spcPts val="3380"/>
              </a:lnSpc>
            </a:pPr>
            <a:r>
              <a:rPr lang="en-US" sz="2414">
                <a:solidFill>
                  <a:srgbClr val="FFFFFF"/>
                </a:solidFill>
                <a:latin typeface="Open Sans Bold"/>
              </a:rPr>
              <a:t>package javaproj; //package</a:t>
            </a:r>
          </a:p>
          <a:p>
            <a:pPr>
              <a:lnSpc>
                <a:spcPts val="3380"/>
              </a:lnSpc>
            </a:pPr>
            <a:endParaRPr lang="en-US" sz="2414">
              <a:solidFill>
                <a:srgbClr val="FFFFFF"/>
              </a:solidFill>
              <a:latin typeface="Open Sans Bold"/>
            </a:endParaRPr>
          </a:p>
          <a:p>
            <a:pPr>
              <a:lnSpc>
                <a:spcPts val="3380"/>
              </a:lnSpc>
            </a:pPr>
            <a:r>
              <a:rPr lang="en-US" sz="2414">
                <a:solidFill>
                  <a:srgbClr val="FFFFFF"/>
                </a:solidFill>
                <a:latin typeface="Open Sans Bold"/>
              </a:rPr>
              <a:t>public interface vehicle {</a:t>
            </a:r>
          </a:p>
          <a:p>
            <a:pPr>
              <a:lnSpc>
                <a:spcPts val="3380"/>
              </a:lnSpc>
            </a:pPr>
            <a:endParaRPr lang="en-US" sz="2414">
              <a:solidFill>
                <a:srgbClr val="FFFFFF"/>
              </a:solidFill>
              <a:latin typeface="Open Sans Bold"/>
            </a:endParaRPr>
          </a:p>
          <a:p>
            <a:pPr>
              <a:lnSpc>
                <a:spcPts val="3380"/>
              </a:lnSpc>
            </a:pPr>
            <a:r>
              <a:rPr lang="en-US" sz="2414">
                <a:solidFill>
                  <a:srgbClr val="FFFFFF"/>
                </a:solidFill>
                <a:latin typeface="Open Sans Bold"/>
              </a:rPr>
              <a:t> public String getCarId() ;</a:t>
            </a:r>
          </a:p>
          <a:p>
            <a:pPr>
              <a:lnSpc>
                <a:spcPts val="3380"/>
              </a:lnSpc>
            </a:pPr>
            <a:endParaRPr lang="en-US" sz="2414">
              <a:solidFill>
                <a:srgbClr val="FFFFFF"/>
              </a:solidFill>
              <a:latin typeface="Open Sans Bold"/>
            </a:endParaRPr>
          </a:p>
          <a:p>
            <a:pPr>
              <a:lnSpc>
                <a:spcPts val="3380"/>
              </a:lnSpc>
            </a:pPr>
            <a:r>
              <a:rPr lang="en-US" sz="2414">
                <a:solidFill>
                  <a:srgbClr val="FFFFFF"/>
                </a:solidFill>
                <a:latin typeface="Open Sans Bold"/>
              </a:rPr>
              <a:t> public String getBrand() ;</a:t>
            </a:r>
          </a:p>
          <a:p>
            <a:pPr>
              <a:lnSpc>
                <a:spcPts val="3380"/>
              </a:lnSpc>
            </a:pPr>
            <a:endParaRPr lang="en-US" sz="2414">
              <a:solidFill>
                <a:srgbClr val="FFFFFF"/>
              </a:solidFill>
              <a:latin typeface="Open Sans Bold"/>
            </a:endParaRPr>
          </a:p>
          <a:p>
            <a:pPr>
              <a:lnSpc>
                <a:spcPts val="3380"/>
              </a:lnSpc>
            </a:pPr>
            <a:r>
              <a:rPr lang="en-US" sz="2414">
                <a:solidFill>
                  <a:srgbClr val="FFFFFF"/>
                </a:solidFill>
                <a:latin typeface="Open Sans Bold"/>
              </a:rPr>
              <a:t> public String getModel();</a:t>
            </a:r>
          </a:p>
          <a:p>
            <a:pPr>
              <a:lnSpc>
                <a:spcPts val="3380"/>
              </a:lnSpc>
            </a:pPr>
            <a:endParaRPr lang="en-US" sz="2414">
              <a:solidFill>
                <a:srgbClr val="FFFFFF"/>
              </a:solidFill>
              <a:latin typeface="Open Sans Bold"/>
            </a:endParaRPr>
          </a:p>
          <a:p>
            <a:pPr>
              <a:lnSpc>
                <a:spcPts val="3380"/>
              </a:lnSpc>
            </a:pPr>
            <a:r>
              <a:rPr lang="en-US" sz="2414">
                <a:solidFill>
                  <a:srgbClr val="FFFFFF"/>
                </a:solidFill>
                <a:latin typeface="Open Sans Bold"/>
              </a:rPr>
              <a:t> public double calculatePrice(int rentalDays) ;</a:t>
            </a:r>
          </a:p>
          <a:p>
            <a:pPr>
              <a:lnSpc>
                <a:spcPts val="3380"/>
              </a:lnSpc>
            </a:pPr>
            <a:endParaRPr lang="en-US" sz="2414">
              <a:solidFill>
                <a:srgbClr val="FFFFFF"/>
              </a:solidFill>
              <a:latin typeface="Open Sans Bold"/>
            </a:endParaRPr>
          </a:p>
          <a:p>
            <a:pPr>
              <a:lnSpc>
                <a:spcPts val="3380"/>
              </a:lnSpc>
            </a:pPr>
            <a:r>
              <a:rPr lang="en-US" sz="2414">
                <a:solidFill>
                  <a:srgbClr val="FFFFFF"/>
                </a:solidFill>
                <a:latin typeface="Open Sans Bold"/>
              </a:rPr>
              <a:t> public boolean isAvailable();</a:t>
            </a:r>
          </a:p>
          <a:p>
            <a:pPr>
              <a:lnSpc>
                <a:spcPts val="3380"/>
              </a:lnSpc>
            </a:pPr>
            <a:endParaRPr lang="en-US" sz="2414">
              <a:solidFill>
                <a:srgbClr val="FFFFFF"/>
              </a:solidFill>
              <a:latin typeface="Open Sans Bold"/>
            </a:endParaRPr>
          </a:p>
          <a:p>
            <a:pPr>
              <a:lnSpc>
                <a:spcPts val="3380"/>
              </a:lnSpc>
            </a:pPr>
            <a:r>
              <a:rPr lang="en-US" sz="2414">
                <a:solidFill>
                  <a:srgbClr val="FFFFFF"/>
                </a:solidFill>
                <a:latin typeface="Open Sans Bold"/>
              </a:rPr>
              <a:t> public void rent();</a:t>
            </a:r>
          </a:p>
          <a:p>
            <a:pPr>
              <a:lnSpc>
                <a:spcPts val="3380"/>
              </a:lnSpc>
            </a:pPr>
            <a:endParaRPr lang="en-US" sz="2414">
              <a:solidFill>
                <a:srgbClr val="FFFFFF"/>
              </a:solidFill>
              <a:latin typeface="Open Sans Bold"/>
            </a:endParaRPr>
          </a:p>
          <a:p>
            <a:pPr>
              <a:lnSpc>
                <a:spcPts val="3380"/>
              </a:lnSpc>
            </a:pPr>
            <a:r>
              <a:rPr lang="en-US" sz="2414">
                <a:solidFill>
                  <a:srgbClr val="FFFFFF"/>
                </a:solidFill>
                <a:latin typeface="Open Sans Bold"/>
              </a:rPr>
              <a:t> public void returnCar() ;</a:t>
            </a:r>
          </a:p>
          <a:p>
            <a:pPr>
              <a:lnSpc>
                <a:spcPts val="3380"/>
              </a:lnSpc>
            </a:pPr>
            <a:r>
              <a:rPr lang="en-US" sz="2414">
                <a:solidFill>
                  <a:srgbClr val="FFFFFF"/>
                </a:solidFill>
                <a:latin typeface="Open Sans Bold"/>
              </a:rPr>
              <a:t>}</a:t>
            </a:r>
          </a:p>
          <a:p>
            <a:pPr>
              <a:lnSpc>
                <a:spcPts val="3380"/>
              </a:lnSpc>
              <a:spcBef>
                <a:spcPct val="0"/>
              </a:spcBef>
            </a:pPr>
            <a:endParaRPr lang="en-US" sz="2414">
              <a:solidFill>
                <a:srgbClr val="FFFFFF"/>
              </a:solidFill>
              <a:latin typeface="Open Sans Bold"/>
            </a:endParaRPr>
          </a:p>
        </p:txBody>
      </p:sp>
      <p:sp>
        <p:nvSpPr>
          <p:cNvPr id="3" name="TextBox 3"/>
          <p:cNvSpPr txBox="1"/>
          <p:nvPr/>
        </p:nvSpPr>
        <p:spPr>
          <a:xfrm>
            <a:off x="7590910" y="2596189"/>
            <a:ext cx="9904945" cy="2181225"/>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Arial Bold"/>
              </a:rPr>
              <a:t>This is a inteface class where we have just declared the function body like it’s return type , function name. Body of the function will be definned in implemented class.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TextBox 2"/>
          <p:cNvSpPr txBox="1"/>
          <p:nvPr/>
        </p:nvSpPr>
        <p:spPr>
          <a:xfrm>
            <a:off x="5215793" y="348984"/>
            <a:ext cx="7856413" cy="863600"/>
          </a:xfrm>
          <a:prstGeom prst="rect">
            <a:avLst/>
          </a:prstGeom>
        </p:spPr>
        <p:txBody>
          <a:bodyPr lIns="0" tIns="0" rIns="0" bIns="0" rtlCol="0" anchor="t">
            <a:spAutoFit/>
          </a:bodyPr>
          <a:lstStyle/>
          <a:p>
            <a:pPr algn="ctr">
              <a:lnSpc>
                <a:spcPts val="7000"/>
              </a:lnSpc>
              <a:spcBef>
                <a:spcPct val="0"/>
              </a:spcBef>
            </a:pPr>
            <a:r>
              <a:rPr lang="en-US" sz="5000" u="sng">
                <a:solidFill>
                  <a:srgbClr val="FFFFFF"/>
                </a:solidFill>
                <a:latin typeface="Open Sans Bold"/>
              </a:rPr>
              <a:t>Abstract class - type.java</a:t>
            </a:r>
          </a:p>
        </p:txBody>
      </p:sp>
      <p:sp>
        <p:nvSpPr>
          <p:cNvPr id="3" name="TextBox 3"/>
          <p:cNvSpPr txBox="1"/>
          <p:nvPr/>
        </p:nvSpPr>
        <p:spPr>
          <a:xfrm>
            <a:off x="267447" y="1799761"/>
            <a:ext cx="17707611" cy="7759902"/>
          </a:xfrm>
          <a:prstGeom prst="rect">
            <a:avLst/>
          </a:prstGeom>
        </p:spPr>
        <p:txBody>
          <a:bodyPr lIns="0" tIns="0" rIns="0" bIns="0" rtlCol="0" anchor="t">
            <a:spAutoFit/>
          </a:bodyPr>
          <a:lstStyle/>
          <a:p>
            <a:pPr>
              <a:lnSpc>
                <a:spcPts val="4376"/>
              </a:lnSpc>
            </a:pPr>
            <a:r>
              <a:rPr lang="en-US" sz="3126">
                <a:solidFill>
                  <a:srgbClr val="FFFFFF"/>
                </a:solidFill>
                <a:latin typeface="Open Sans Bold"/>
              </a:rPr>
              <a:t>abstract class type{</a:t>
            </a:r>
          </a:p>
          <a:p>
            <a:pPr>
              <a:lnSpc>
                <a:spcPts val="4376"/>
              </a:lnSpc>
            </a:pPr>
            <a:endParaRPr lang="en-US" sz="3126">
              <a:solidFill>
                <a:srgbClr val="FFFFFF"/>
              </a:solidFill>
              <a:latin typeface="Open Sans Bold"/>
            </a:endParaRPr>
          </a:p>
          <a:p>
            <a:pPr>
              <a:lnSpc>
                <a:spcPts val="4376"/>
              </a:lnSpc>
            </a:pPr>
            <a:r>
              <a:rPr lang="en-US" sz="3126">
                <a:solidFill>
                  <a:srgbClr val="FFFFFF"/>
                </a:solidFill>
                <a:latin typeface="Open Sans Bold"/>
              </a:rPr>
              <a:t> public String carId;</a:t>
            </a:r>
          </a:p>
          <a:p>
            <a:pPr>
              <a:lnSpc>
                <a:spcPts val="4376"/>
              </a:lnSpc>
            </a:pPr>
            <a:endParaRPr lang="en-US" sz="3126">
              <a:solidFill>
                <a:srgbClr val="FFFFFF"/>
              </a:solidFill>
              <a:latin typeface="Open Sans Bold"/>
            </a:endParaRPr>
          </a:p>
          <a:p>
            <a:pPr>
              <a:lnSpc>
                <a:spcPts val="4376"/>
              </a:lnSpc>
            </a:pPr>
            <a:r>
              <a:rPr lang="en-US" sz="3126">
                <a:solidFill>
                  <a:srgbClr val="FFFFFF"/>
                </a:solidFill>
                <a:latin typeface="Open Sans Bold"/>
              </a:rPr>
              <a:t> public String brand;</a:t>
            </a:r>
          </a:p>
          <a:p>
            <a:pPr>
              <a:lnSpc>
                <a:spcPts val="4376"/>
              </a:lnSpc>
            </a:pPr>
            <a:endParaRPr lang="en-US" sz="3126">
              <a:solidFill>
                <a:srgbClr val="FFFFFF"/>
              </a:solidFill>
              <a:latin typeface="Open Sans Bold"/>
            </a:endParaRPr>
          </a:p>
          <a:p>
            <a:pPr>
              <a:lnSpc>
                <a:spcPts val="4376"/>
              </a:lnSpc>
            </a:pPr>
            <a:r>
              <a:rPr lang="en-US" sz="3126">
                <a:solidFill>
                  <a:srgbClr val="FFFFFF"/>
                </a:solidFill>
                <a:latin typeface="Open Sans Bold"/>
              </a:rPr>
              <a:t> public String model;</a:t>
            </a:r>
          </a:p>
          <a:p>
            <a:pPr>
              <a:lnSpc>
                <a:spcPts val="4376"/>
              </a:lnSpc>
            </a:pPr>
            <a:endParaRPr lang="en-US" sz="3126">
              <a:solidFill>
                <a:srgbClr val="FFFFFF"/>
              </a:solidFill>
              <a:latin typeface="Open Sans Bold"/>
            </a:endParaRPr>
          </a:p>
          <a:p>
            <a:pPr>
              <a:lnSpc>
                <a:spcPts val="4376"/>
              </a:lnSpc>
            </a:pPr>
            <a:r>
              <a:rPr lang="en-US" sz="3126">
                <a:solidFill>
                  <a:srgbClr val="FFFFFF"/>
                </a:solidFill>
                <a:latin typeface="Open Sans Bold"/>
              </a:rPr>
              <a:t> public double basePricePerDay;</a:t>
            </a:r>
          </a:p>
          <a:p>
            <a:pPr>
              <a:lnSpc>
                <a:spcPts val="4376"/>
              </a:lnSpc>
            </a:pPr>
            <a:endParaRPr lang="en-US" sz="3126">
              <a:solidFill>
                <a:srgbClr val="FFFFFF"/>
              </a:solidFill>
              <a:latin typeface="Open Sans Bold"/>
            </a:endParaRPr>
          </a:p>
          <a:p>
            <a:pPr>
              <a:lnSpc>
                <a:spcPts val="4376"/>
              </a:lnSpc>
            </a:pPr>
            <a:r>
              <a:rPr lang="en-US" sz="3126">
                <a:solidFill>
                  <a:srgbClr val="FFFFFF"/>
                </a:solidFill>
                <a:latin typeface="Open Sans Bold"/>
              </a:rPr>
              <a:t> public boolean isAvailable;</a:t>
            </a:r>
          </a:p>
          <a:p>
            <a:pPr>
              <a:lnSpc>
                <a:spcPts val="4376"/>
              </a:lnSpc>
            </a:pPr>
            <a:endParaRPr lang="en-US" sz="3126">
              <a:solidFill>
                <a:srgbClr val="FFFFFF"/>
              </a:solidFill>
              <a:latin typeface="Open Sans Bold"/>
            </a:endParaRPr>
          </a:p>
          <a:p>
            <a:pPr>
              <a:lnSpc>
                <a:spcPts val="4376"/>
              </a:lnSpc>
            </a:pPr>
            <a:r>
              <a:rPr lang="en-US" sz="3126">
                <a:solidFill>
                  <a:srgbClr val="FFFFFF"/>
                </a:solidFill>
                <a:latin typeface="Open Sans Bold"/>
              </a:rPr>
              <a:t>}</a:t>
            </a:r>
          </a:p>
          <a:p>
            <a:pPr>
              <a:lnSpc>
                <a:spcPts val="4376"/>
              </a:lnSpc>
              <a:spcBef>
                <a:spcPct val="0"/>
              </a:spcBef>
            </a:pPr>
            <a:endParaRPr lang="en-US" sz="3126">
              <a:solidFill>
                <a:srgbClr val="FFFFFF"/>
              </a:solidFill>
              <a:latin typeface="Open Sans Bold"/>
            </a:endParaRPr>
          </a:p>
        </p:txBody>
      </p:sp>
      <p:sp>
        <p:nvSpPr>
          <p:cNvPr id="4" name="TextBox 4"/>
          <p:cNvSpPr txBox="1"/>
          <p:nvPr/>
        </p:nvSpPr>
        <p:spPr>
          <a:xfrm>
            <a:off x="10072401" y="3352909"/>
            <a:ext cx="6986036" cy="3498850"/>
          </a:xfrm>
          <a:prstGeom prst="rect">
            <a:avLst/>
          </a:prstGeom>
        </p:spPr>
        <p:txBody>
          <a:bodyPr lIns="0" tIns="0" rIns="0" bIns="0" rtlCol="0" anchor="t">
            <a:spAutoFit/>
          </a:bodyPr>
          <a:lstStyle/>
          <a:p>
            <a:pPr algn="ctr">
              <a:lnSpc>
                <a:spcPts val="5599"/>
              </a:lnSpc>
              <a:spcBef>
                <a:spcPct val="0"/>
              </a:spcBef>
            </a:pPr>
            <a:r>
              <a:rPr lang="en-US" sz="3999">
                <a:solidFill>
                  <a:srgbClr val="0CC0DF"/>
                </a:solidFill>
                <a:latin typeface="Open Sans Bold"/>
              </a:rPr>
              <a:t>In this abstract class we have just declare the datatype it will be override in the car class and other classes.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TextBox 2"/>
          <p:cNvSpPr txBox="1"/>
          <p:nvPr/>
        </p:nvSpPr>
        <p:spPr>
          <a:xfrm>
            <a:off x="7739482" y="-104775"/>
            <a:ext cx="4452518" cy="838819"/>
          </a:xfrm>
          <a:prstGeom prst="rect">
            <a:avLst/>
          </a:prstGeom>
        </p:spPr>
        <p:txBody>
          <a:bodyPr wrap="square" lIns="0" tIns="0" rIns="0" bIns="0" rtlCol="0" anchor="t">
            <a:spAutoFit/>
          </a:bodyPr>
          <a:lstStyle/>
          <a:p>
            <a:pPr>
              <a:lnSpc>
                <a:spcPts val="7000"/>
              </a:lnSpc>
              <a:spcBef>
                <a:spcPct val="0"/>
              </a:spcBef>
            </a:pPr>
            <a:r>
              <a:rPr lang="en-US" sz="5000" dirty="0" err="1">
                <a:solidFill>
                  <a:srgbClr val="FFFFFF"/>
                </a:solidFill>
                <a:latin typeface="Open Sans Bold"/>
              </a:rPr>
              <a:t>car.</a:t>
            </a:r>
            <a:r>
              <a:rPr lang="en-US" sz="5000" u="sng" dirty="0" err="1">
                <a:solidFill>
                  <a:srgbClr val="FFFFFF"/>
                </a:solidFill>
                <a:latin typeface="Open Sans Bold"/>
              </a:rPr>
              <a:t>java</a:t>
            </a:r>
            <a:endParaRPr lang="en-US" sz="5000" u="sng" dirty="0">
              <a:solidFill>
                <a:srgbClr val="FFFFFF"/>
              </a:solidFill>
              <a:latin typeface="Open Sans Bold"/>
            </a:endParaRPr>
          </a:p>
        </p:txBody>
      </p:sp>
      <p:sp>
        <p:nvSpPr>
          <p:cNvPr id="3" name="TextBox 3"/>
          <p:cNvSpPr txBox="1"/>
          <p:nvPr/>
        </p:nvSpPr>
        <p:spPr>
          <a:xfrm>
            <a:off x="399278" y="701675"/>
            <a:ext cx="14680406" cy="11715750"/>
          </a:xfrm>
          <a:prstGeom prst="rect">
            <a:avLst/>
          </a:prstGeom>
        </p:spPr>
        <p:txBody>
          <a:bodyPr lIns="0" tIns="0" rIns="0" bIns="0" rtlCol="0" anchor="t">
            <a:spAutoFit/>
          </a:bodyPr>
          <a:lstStyle/>
          <a:p>
            <a:pPr>
              <a:lnSpc>
                <a:spcPts val="4200"/>
              </a:lnSpc>
            </a:pPr>
            <a:r>
              <a:rPr lang="en-US" sz="3000" dirty="0">
                <a:solidFill>
                  <a:srgbClr val="FFFFFF"/>
                </a:solidFill>
                <a:latin typeface="Open Sans Bold"/>
              </a:rPr>
              <a:t>package </a:t>
            </a:r>
            <a:r>
              <a:rPr lang="en-US" sz="3000" dirty="0" err="1">
                <a:solidFill>
                  <a:srgbClr val="FFFFFF"/>
                </a:solidFill>
                <a:latin typeface="Open Sans Bold"/>
              </a:rPr>
              <a:t>javaproj</a:t>
            </a:r>
            <a:r>
              <a:rPr lang="en-US" sz="3000" dirty="0">
                <a:solidFill>
                  <a:srgbClr val="FFFFFF"/>
                </a:solidFill>
                <a:latin typeface="Open Sans Bold"/>
              </a:rPr>
              <a:t>;</a:t>
            </a:r>
          </a:p>
          <a:p>
            <a:pPr>
              <a:lnSpc>
                <a:spcPts val="4200"/>
              </a:lnSpc>
            </a:pPr>
            <a:r>
              <a:rPr lang="en-US" sz="3000" dirty="0">
                <a:solidFill>
                  <a:srgbClr val="FFFFFF"/>
                </a:solidFill>
                <a:latin typeface="Open Sans Bold"/>
              </a:rPr>
              <a:t> </a:t>
            </a:r>
          </a:p>
          <a:p>
            <a:pPr>
              <a:lnSpc>
                <a:spcPts val="4200"/>
              </a:lnSpc>
            </a:pPr>
            <a:r>
              <a:rPr lang="en-US" sz="3000" dirty="0">
                <a:solidFill>
                  <a:srgbClr val="FFFFFF"/>
                </a:solidFill>
                <a:latin typeface="Open Sans Bold"/>
              </a:rPr>
              <a:t>public class car extends type implements vehicle {</a:t>
            </a:r>
          </a:p>
          <a:p>
            <a:pPr>
              <a:lnSpc>
                <a:spcPts val="4200"/>
              </a:lnSpc>
            </a:pPr>
            <a:endParaRPr lang="en-US" sz="3000" dirty="0">
              <a:solidFill>
                <a:srgbClr val="FFFFFF"/>
              </a:solidFill>
              <a:latin typeface="Open Sans Bold"/>
            </a:endParaRPr>
          </a:p>
          <a:p>
            <a:pPr>
              <a:lnSpc>
                <a:spcPts val="4200"/>
              </a:lnSpc>
            </a:pPr>
            <a:r>
              <a:rPr lang="en-US" sz="3000" dirty="0">
                <a:solidFill>
                  <a:srgbClr val="FFFFFF"/>
                </a:solidFill>
                <a:latin typeface="Open Sans Bold"/>
              </a:rPr>
              <a:t> public car(String </a:t>
            </a:r>
            <a:r>
              <a:rPr lang="en-US" sz="3000" dirty="0" err="1">
                <a:solidFill>
                  <a:srgbClr val="FFFFFF"/>
                </a:solidFill>
                <a:latin typeface="Open Sans Bold"/>
              </a:rPr>
              <a:t>carId</a:t>
            </a:r>
            <a:r>
              <a:rPr lang="en-US" sz="3000" dirty="0">
                <a:solidFill>
                  <a:srgbClr val="FFFFFF"/>
                </a:solidFill>
                <a:latin typeface="Open Sans Bold"/>
              </a:rPr>
              <a:t>, String brand, String model, double </a:t>
            </a:r>
            <a:r>
              <a:rPr lang="en-US" sz="3000" dirty="0" err="1">
                <a:solidFill>
                  <a:srgbClr val="FFFFFF"/>
                </a:solidFill>
                <a:latin typeface="Open Sans Bold"/>
              </a:rPr>
              <a:t>basePricePerDay</a:t>
            </a:r>
            <a:r>
              <a:rPr lang="en-US" sz="3000" dirty="0">
                <a:solidFill>
                  <a:srgbClr val="FFFFFF"/>
                </a:solidFill>
                <a:latin typeface="Open Sans Bold"/>
              </a:rPr>
              <a:t>) {</a:t>
            </a:r>
          </a:p>
          <a:p>
            <a:pPr>
              <a:lnSpc>
                <a:spcPts val="4200"/>
              </a:lnSpc>
            </a:pPr>
            <a:r>
              <a:rPr lang="en-US" sz="3000" dirty="0">
                <a:solidFill>
                  <a:srgbClr val="FFFFFF"/>
                </a:solidFill>
                <a:latin typeface="Open Sans Bold"/>
              </a:rPr>
              <a:t> </a:t>
            </a:r>
            <a:r>
              <a:rPr lang="en-US" sz="3000" dirty="0" err="1">
                <a:solidFill>
                  <a:srgbClr val="FFFFFF"/>
                </a:solidFill>
                <a:latin typeface="Open Sans Bold"/>
              </a:rPr>
              <a:t>this.carId</a:t>
            </a:r>
            <a:r>
              <a:rPr lang="en-US" sz="3000" dirty="0">
                <a:solidFill>
                  <a:srgbClr val="FFFFFF"/>
                </a:solidFill>
                <a:latin typeface="Open Sans Bold"/>
              </a:rPr>
              <a:t> = </a:t>
            </a:r>
            <a:r>
              <a:rPr lang="en-US" sz="3000" dirty="0" err="1">
                <a:solidFill>
                  <a:srgbClr val="FFFFFF"/>
                </a:solidFill>
                <a:latin typeface="Open Sans Bold"/>
              </a:rPr>
              <a:t>carId</a:t>
            </a:r>
            <a:r>
              <a:rPr lang="en-US" sz="3000" dirty="0">
                <a:solidFill>
                  <a:srgbClr val="FFFFFF"/>
                </a:solidFill>
                <a:latin typeface="Open Sans Bold"/>
              </a:rPr>
              <a:t>;</a:t>
            </a:r>
          </a:p>
          <a:p>
            <a:pPr>
              <a:lnSpc>
                <a:spcPts val="4200"/>
              </a:lnSpc>
            </a:pPr>
            <a:r>
              <a:rPr lang="en-US" sz="3000" dirty="0">
                <a:solidFill>
                  <a:srgbClr val="FFFFFF"/>
                </a:solidFill>
                <a:latin typeface="Open Sans Bold"/>
              </a:rPr>
              <a:t> </a:t>
            </a:r>
            <a:r>
              <a:rPr lang="en-US" sz="3000" dirty="0" err="1">
                <a:solidFill>
                  <a:srgbClr val="FFFFFF"/>
                </a:solidFill>
                <a:latin typeface="Open Sans Bold"/>
              </a:rPr>
              <a:t>this.brand</a:t>
            </a:r>
            <a:r>
              <a:rPr lang="en-US" sz="3000" dirty="0">
                <a:solidFill>
                  <a:srgbClr val="FFFFFF"/>
                </a:solidFill>
                <a:latin typeface="Open Sans Bold"/>
              </a:rPr>
              <a:t> = brand;</a:t>
            </a:r>
          </a:p>
          <a:p>
            <a:pPr>
              <a:lnSpc>
                <a:spcPts val="4200"/>
              </a:lnSpc>
            </a:pPr>
            <a:r>
              <a:rPr lang="en-US" sz="3000" dirty="0">
                <a:solidFill>
                  <a:srgbClr val="FFFFFF"/>
                </a:solidFill>
                <a:latin typeface="Open Sans Bold"/>
              </a:rPr>
              <a:t> </a:t>
            </a:r>
            <a:r>
              <a:rPr lang="en-US" sz="3000" dirty="0" err="1">
                <a:solidFill>
                  <a:srgbClr val="FFFFFF"/>
                </a:solidFill>
                <a:latin typeface="Open Sans Bold"/>
              </a:rPr>
              <a:t>this.model</a:t>
            </a:r>
            <a:r>
              <a:rPr lang="en-US" sz="3000" dirty="0">
                <a:solidFill>
                  <a:srgbClr val="FFFFFF"/>
                </a:solidFill>
                <a:latin typeface="Open Sans Bold"/>
              </a:rPr>
              <a:t> = model;</a:t>
            </a:r>
          </a:p>
          <a:p>
            <a:pPr>
              <a:lnSpc>
                <a:spcPts val="4200"/>
              </a:lnSpc>
            </a:pPr>
            <a:r>
              <a:rPr lang="en-US" sz="3000" dirty="0">
                <a:solidFill>
                  <a:srgbClr val="FFFFFF"/>
                </a:solidFill>
                <a:latin typeface="Open Sans Bold"/>
              </a:rPr>
              <a:t> </a:t>
            </a:r>
            <a:r>
              <a:rPr lang="en-US" sz="3000" dirty="0" err="1">
                <a:solidFill>
                  <a:srgbClr val="FFFFFF"/>
                </a:solidFill>
                <a:latin typeface="Open Sans Bold"/>
              </a:rPr>
              <a:t>this.basePricePerDay</a:t>
            </a:r>
            <a:r>
              <a:rPr lang="en-US" sz="3000" dirty="0">
                <a:solidFill>
                  <a:srgbClr val="FFFFFF"/>
                </a:solidFill>
                <a:latin typeface="Open Sans Bold"/>
              </a:rPr>
              <a:t> = </a:t>
            </a:r>
            <a:r>
              <a:rPr lang="en-US" sz="3000" dirty="0" err="1">
                <a:solidFill>
                  <a:srgbClr val="FFFFFF"/>
                </a:solidFill>
                <a:latin typeface="Open Sans Bold"/>
              </a:rPr>
              <a:t>basePricePerDay</a:t>
            </a:r>
            <a:r>
              <a:rPr lang="en-US" sz="3000" dirty="0">
                <a:solidFill>
                  <a:srgbClr val="FFFFFF"/>
                </a:solidFill>
                <a:latin typeface="Open Sans Bold"/>
              </a:rPr>
              <a:t>;</a:t>
            </a:r>
          </a:p>
          <a:p>
            <a:pPr>
              <a:lnSpc>
                <a:spcPts val="4200"/>
              </a:lnSpc>
            </a:pPr>
            <a:r>
              <a:rPr lang="en-US" sz="3000" dirty="0">
                <a:solidFill>
                  <a:srgbClr val="FFFFFF"/>
                </a:solidFill>
                <a:latin typeface="Open Sans Bold"/>
              </a:rPr>
              <a:t> </a:t>
            </a:r>
            <a:r>
              <a:rPr lang="en-US" sz="3000" dirty="0" err="1">
                <a:solidFill>
                  <a:srgbClr val="FFFFFF"/>
                </a:solidFill>
                <a:latin typeface="Open Sans Bold"/>
              </a:rPr>
              <a:t>this.isAvailable</a:t>
            </a:r>
            <a:r>
              <a:rPr lang="en-US" sz="3000" dirty="0">
                <a:solidFill>
                  <a:srgbClr val="FFFFFF"/>
                </a:solidFill>
                <a:latin typeface="Open Sans Bold"/>
              </a:rPr>
              <a:t> = true;</a:t>
            </a:r>
          </a:p>
          <a:p>
            <a:pPr>
              <a:lnSpc>
                <a:spcPts val="4200"/>
              </a:lnSpc>
            </a:pPr>
            <a:r>
              <a:rPr lang="en-US" sz="3000" dirty="0">
                <a:solidFill>
                  <a:srgbClr val="FFFFFF"/>
                </a:solidFill>
                <a:latin typeface="Open Sans Bold"/>
              </a:rPr>
              <a:t> }</a:t>
            </a:r>
          </a:p>
          <a:p>
            <a:pPr>
              <a:lnSpc>
                <a:spcPts val="4200"/>
              </a:lnSpc>
            </a:pPr>
            <a:r>
              <a:rPr lang="en-US" sz="3000" dirty="0">
                <a:solidFill>
                  <a:srgbClr val="FFFFFF"/>
                </a:solidFill>
                <a:latin typeface="Open Sans Bold"/>
              </a:rPr>
              <a:t> public String </a:t>
            </a:r>
            <a:r>
              <a:rPr lang="en-US" sz="3000" dirty="0" err="1">
                <a:solidFill>
                  <a:srgbClr val="FFFFFF"/>
                </a:solidFill>
                <a:latin typeface="Open Sans Bold"/>
              </a:rPr>
              <a:t>getCarId</a:t>
            </a:r>
            <a:r>
              <a:rPr lang="en-US" sz="3000" dirty="0">
                <a:solidFill>
                  <a:srgbClr val="FFFFFF"/>
                </a:solidFill>
                <a:latin typeface="Open Sans Bold"/>
              </a:rPr>
              <a:t>() {</a:t>
            </a:r>
          </a:p>
          <a:p>
            <a:pPr>
              <a:lnSpc>
                <a:spcPts val="4200"/>
              </a:lnSpc>
            </a:pPr>
            <a:r>
              <a:rPr lang="en-US" sz="3000" dirty="0">
                <a:solidFill>
                  <a:srgbClr val="FFFFFF"/>
                </a:solidFill>
                <a:latin typeface="Open Sans Bold"/>
              </a:rPr>
              <a:t> return </a:t>
            </a:r>
            <a:r>
              <a:rPr lang="en-US" sz="3000" dirty="0" err="1">
                <a:solidFill>
                  <a:srgbClr val="FFFFFF"/>
                </a:solidFill>
                <a:latin typeface="Open Sans Bold"/>
              </a:rPr>
              <a:t>carId</a:t>
            </a:r>
            <a:r>
              <a:rPr lang="en-US" sz="3000" dirty="0">
                <a:solidFill>
                  <a:srgbClr val="FFFFFF"/>
                </a:solidFill>
                <a:latin typeface="Open Sans Bold"/>
              </a:rPr>
              <a:t>;</a:t>
            </a:r>
          </a:p>
          <a:p>
            <a:pPr>
              <a:lnSpc>
                <a:spcPts val="4200"/>
              </a:lnSpc>
            </a:pPr>
            <a:r>
              <a:rPr lang="en-US" sz="3000" dirty="0">
                <a:solidFill>
                  <a:srgbClr val="FFFFFF"/>
                </a:solidFill>
                <a:latin typeface="Open Sans Bold"/>
              </a:rPr>
              <a:t> }</a:t>
            </a:r>
          </a:p>
          <a:p>
            <a:pPr>
              <a:lnSpc>
                <a:spcPts val="4200"/>
              </a:lnSpc>
            </a:pPr>
            <a:endParaRPr lang="en-US" sz="3000" dirty="0">
              <a:solidFill>
                <a:srgbClr val="FFFFFF"/>
              </a:solidFill>
              <a:latin typeface="Open Sans Bold"/>
            </a:endParaRPr>
          </a:p>
          <a:p>
            <a:pPr>
              <a:lnSpc>
                <a:spcPts val="4200"/>
              </a:lnSpc>
            </a:pPr>
            <a:r>
              <a:rPr lang="en-US" sz="3000" dirty="0">
                <a:solidFill>
                  <a:srgbClr val="FFFFFF"/>
                </a:solidFill>
                <a:latin typeface="Open Sans Bold"/>
              </a:rPr>
              <a:t> public String </a:t>
            </a:r>
            <a:r>
              <a:rPr lang="en-US" sz="3000" dirty="0" err="1">
                <a:solidFill>
                  <a:srgbClr val="FFFFFF"/>
                </a:solidFill>
                <a:latin typeface="Open Sans Bold"/>
              </a:rPr>
              <a:t>getBrand</a:t>
            </a:r>
            <a:r>
              <a:rPr lang="en-US" sz="3000" dirty="0">
                <a:solidFill>
                  <a:srgbClr val="FFFFFF"/>
                </a:solidFill>
                <a:latin typeface="Open Sans Bold"/>
              </a:rPr>
              <a:t>() {</a:t>
            </a:r>
          </a:p>
          <a:p>
            <a:pPr>
              <a:lnSpc>
                <a:spcPts val="4200"/>
              </a:lnSpc>
            </a:pPr>
            <a:r>
              <a:rPr lang="en-US" sz="3000" dirty="0">
                <a:solidFill>
                  <a:srgbClr val="FFFFFF"/>
                </a:solidFill>
                <a:latin typeface="Open Sans Bold"/>
              </a:rPr>
              <a:t> return brand;</a:t>
            </a:r>
          </a:p>
          <a:p>
            <a:pPr>
              <a:lnSpc>
                <a:spcPts val="4200"/>
              </a:lnSpc>
            </a:pPr>
            <a:r>
              <a:rPr lang="en-US" sz="3000" dirty="0">
                <a:solidFill>
                  <a:srgbClr val="FFFFFF"/>
                </a:solidFill>
                <a:latin typeface="Open Sans Bold"/>
              </a:rPr>
              <a:t> }</a:t>
            </a:r>
          </a:p>
          <a:p>
            <a:pPr>
              <a:lnSpc>
                <a:spcPts val="4200"/>
              </a:lnSpc>
            </a:pPr>
            <a:endParaRPr lang="en-US" sz="3000" dirty="0">
              <a:solidFill>
                <a:srgbClr val="FFFFFF"/>
              </a:solidFill>
              <a:latin typeface="Open Sans Bold"/>
            </a:endParaRPr>
          </a:p>
          <a:p>
            <a:pPr>
              <a:lnSpc>
                <a:spcPts val="4200"/>
              </a:lnSpc>
            </a:pPr>
            <a:r>
              <a:rPr lang="en-US" sz="3000" dirty="0">
                <a:solidFill>
                  <a:srgbClr val="FFFFFF"/>
                </a:solidFill>
                <a:latin typeface="Open Sans Bold"/>
              </a:rPr>
              <a:t> </a:t>
            </a:r>
          </a:p>
          <a:p>
            <a:pPr>
              <a:lnSpc>
                <a:spcPts val="4200"/>
              </a:lnSpc>
            </a:pPr>
            <a:endParaRPr lang="en-US" sz="3000" dirty="0">
              <a:solidFill>
                <a:srgbClr val="FFFFFF"/>
              </a:solidFill>
              <a:latin typeface="Open Sans Bold"/>
            </a:endParaRPr>
          </a:p>
          <a:p>
            <a:pPr>
              <a:lnSpc>
                <a:spcPts val="4200"/>
              </a:lnSpc>
              <a:spcBef>
                <a:spcPct val="0"/>
              </a:spcBef>
            </a:pPr>
            <a:endParaRPr lang="en-US" sz="3000" dirty="0">
              <a:solidFill>
                <a:srgbClr val="FFFFFF"/>
              </a:solidFill>
              <a:latin typeface="Open Sa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TextBox 2"/>
          <p:cNvSpPr txBox="1"/>
          <p:nvPr/>
        </p:nvSpPr>
        <p:spPr>
          <a:xfrm>
            <a:off x="845047" y="527050"/>
            <a:ext cx="7215857" cy="9185275"/>
          </a:xfrm>
          <a:prstGeom prst="rect">
            <a:avLst/>
          </a:prstGeom>
        </p:spPr>
        <p:txBody>
          <a:bodyPr lIns="0" tIns="0" rIns="0" bIns="0" rtlCol="0" anchor="t">
            <a:spAutoFit/>
          </a:bodyPr>
          <a:lstStyle/>
          <a:p>
            <a:pPr algn="just">
              <a:lnSpc>
                <a:spcPts val="3499"/>
              </a:lnSpc>
            </a:pPr>
            <a:r>
              <a:rPr lang="en-US" sz="2499">
                <a:solidFill>
                  <a:srgbClr val="FFFFFF"/>
                </a:solidFill>
                <a:latin typeface="Open Sans Bold"/>
              </a:rPr>
              <a:t>public String getModel() {</a:t>
            </a:r>
          </a:p>
          <a:p>
            <a:pPr algn="just">
              <a:lnSpc>
                <a:spcPts val="3499"/>
              </a:lnSpc>
            </a:pPr>
            <a:r>
              <a:rPr lang="en-US" sz="2499">
                <a:solidFill>
                  <a:srgbClr val="FFFFFF"/>
                </a:solidFill>
                <a:latin typeface="Open Sans Bold"/>
              </a:rPr>
              <a:t> return model;</a:t>
            </a:r>
          </a:p>
          <a:p>
            <a:pPr algn="just">
              <a:lnSpc>
                <a:spcPts val="3499"/>
              </a:lnSpc>
            </a:pPr>
            <a:r>
              <a:rPr lang="en-US" sz="2499">
                <a:solidFill>
                  <a:srgbClr val="FFFFFF"/>
                </a:solidFill>
                <a:latin typeface="Open Sans Bold"/>
              </a:rPr>
              <a:t> }</a:t>
            </a:r>
          </a:p>
          <a:p>
            <a:pPr algn="just">
              <a:lnSpc>
                <a:spcPts val="3499"/>
              </a:lnSpc>
            </a:pPr>
            <a:endParaRPr lang="en-US" sz="2499">
              <a:solidFill>
                <a:srgbClr val="FFFFFF"/>
              </a:solidFill>
              <a:latin typeface="Open Sans Bold"/>
            </a:endParaRPr>
          </a:p>
          <a:p>
            <a:pPr algn="just">
              <a:lnSpc>
                <a:spcPts val="3499"/>
              </a:lnSpc>
            </a:pPr>
            <a:r>
              <a:rPr lang="en-US" sz="2499">
                <a:solidFill>
                  <a:srgbClr val="FFFFFF"/>
                </a:solidFill>
                <a:latin typeface="Open Sans Bold"/>
              </a:rPr>
              <a:t> public double calculatePrice(int rentalDays) {</a:t>
            </a:r>
          </a:p>
          <a:p>
            <a:pPr algn="just">
              <a:lnSpc>
                <a:spcPts val="3499"/>
              </a:lnSpc>
            </a:pPr>
            <a:r>
              <a:rPr lang="en-US" sz="2499">
                <a:solidFill>
                  <a:srgbClr val="FFFFFF"/>
                </a:solidFill>
                <a:latin typeface="Open Sans Bold"/>
              </a:rPr>
              <a:t> return basePricePerDay * rentalDays;</a:t>
            </a:r>
          </a:p>
          <a:p>
            <a:pPr algn="just">
              <a:lnSpc>
                <a:spcPts val="3499"/>
              </a:lnSpc>
            </a:pPr>
            <a:r>
              <a:rPr lang="en-US" sz="2499">
                <a:solidFill>
                  <a:srgbClr val="FFFFFF"/>
                </a:solidFill>
                <a:latin typeface="Open Sans Bold"/>
              </a:rPr>
              <a:t> }</a:t>
            </a:r>
          </a:p>
          <a:p>
            <a:pPr algn="just">
              <a:lnSpc>
                <a:spcPts val="3499"/>
              </a:lnSpc>
            </a:pPr>
            <a:endParaRPr lang="en-US" sz="2499">
              <a:solidFill>
                <a:srgbClr val="FFFFFF"/>
              </a:solidFill>
              <a:latin typeface="Open Sans Bold"/>
            </a:endParaRPr>
          </a:p>
          <a:p>
            <a:pPr algn="just">
              <a:lnSpc>
                <a:spcPts val="3499"/>
              </a:lnSpc>
            </a:pPr>
            <a:r>
              <a:rPr lang="en-US" sz="2499">
                <a:solidFill>
                  <a:srgbClr val="FFFFFF"/>
                </a:solidFill>
                <a:latin typeface="Open Sans Bold"/>
              </a:rPr>
              <a:t> public boolean isAvailable() {</a:t>
            </a:r>
          </a:p>
          <a:p>
            <a:pPr algn="just">
              <a:lnSpc>
                <a:spcPts val="3499"/>
              </a:lnSpc>
            </a:pPr>
            <a:r>
              <a:rPr lang="en-US" sz="2499">
                <a:solidFill>
                  <a:srgbClr val="FFFFFF"/>
                </a:solidFill>
                <a:latin typeface="Open Sans Bold"/>
              </a:rPr>
              <a:t> return isAvailable;</a:t>
            </a:r>
          </a:p>
          <a:p>
            <a:pPr algn="just">
              <a:lnSpc>
                <a:spcPts val="3499"/>
              </a:lnSpc>
            </a:pPr>
            <a:r>
              <a:rPr lang="en-US" sz="2499">
                <a:solidFill>
                  <a:srgbClr val="FFFFFF"/>
                </a:solidFill>
                <a:latin typeface="Open Sans Bold"/>
              </a:rPr>
              <a:t> }</a:t>
            </a:r>
          </a:p>
          <a:p>
            <a:pPr algn="just">
              <a:lnSpc>
                <a:spcPts val="3499"/>
              </a:lnSpc>
            </a:pPr>
            <a:endParaRPr lang="en-US" sz="2499">
              <a:solidFill>
                <a:srgbClr val="FFFFFF"/>
              </a:solidFill>
              <a:latin typeface="Open Sans Bold"/>
            </a:endParaRPr>
          </a:p>
          <a:p>
            <a:pPr algn="just">
              <a:lnSpc>
                <a:spcPts val="3499"/>
              </a:lnSpc>
            </a:pPr>
            <a:r>
              <a:rPr lang="en-US" sz="2499">
                <a:solidFill>
                  <a:srgbClr val="FFFFFF"/>
                </a:solidFill>
                <a:latin typeface="Open Sans Bold"/>
              </a:rPr>
              <a:t> public void rent() {</a:t>
            </a:r>
          </a:p>
          <a:p>
            <a:pPr algn="just">
              <a:lnSpc>
                <a:spcPts val="3499"/>
              </a:lnSpc>
            </a:pPr>
            <a:r>
              <a:rPr lang="en-US" sz="2499">
                <a:solidFill>
                  <a:srgbClr val="FFFFFF"/>
                </a:solidFill>
                <a:latin typeface="Open Sans Bold"/>
              </a:rPr>
              <a:t> isAvailable = false;</a:t>
            </a:r>
          </a:p>
          <a:p>
            <a:pPr algn="just">
              <a:lnSpc>
                <a:spcPts val="3499"/>
              </a:lnSpc>
            </a:pPr>
            <a:r>
              <a:rPr lang="en-US" sz="2499">
                <a:solidFill>
                  <a:srgbClr val="FFFFFF"/>
                </a:solidFill>
                <a:latin typeface="Open Sans Bold"/>
              </a:rPr>
              <a:t> }</a:t>
            </a:r>
          </a:p>
          <a:p>
            <a:pPr algn="just">
              <a:lnSpc>
                <a:spcPts val="3499"/>
              </a:lnSpc>
            </a:pPr>
            <a:endParaRPr lang="en-US" sz="2499">
              <a:solidFill>
                <a:srgbClr val="FFFFFF"/>
              </a:solidFill>
              <a:latin typeface="Open Sans Bold"/>
            </a:endParaRPr>
          </a:p>
          <a:p>
            <a:pPr algn="just">
              <a:lnSpc>
                <a:spcPts val="3499"/>
              </a:lnSpc>
            </a:pPr>
            <a:r>
              <a:rPr lang="en-US" sz="2499">
                <a:solidFill>
                  <a:srgbClr val="FFFFFF"/>
                </a:solidFill>
                <a:latin typeface="Open Sans Bold"/>
              </a:rPr>
              <a:t> public void returnCar() {</a:t>
            </a:r>
          </a:p>
          <a:p>
            <a:pPr algn="just">
              <a:lnSpc>
                <a:spcPts val="3499"/>
              </a:lnSpc>
            </a:pPr>
            <a:r>
              <a:rPr lang="en-US" sz="2499">
                <a:solidFill>
                  <a:srgbClr val="FFFFFF"/>
                </a:solidFill>
                <a:latin typeface="Open Sans Bold"/>
              </a:rPr>
              <a:t> isAvailable = true;</a:t>
            </a:r>
          </a:p>
          <a:p>
            <a:pPr algn="just">
              <a:lnSpc>
                <a:spcPts val="3499"/>
              </a:lnSpc>
            </a:pPr>
            <a:r>
              <a:rPr lang="en-US" sz="2499">
                <a:solidFill>
                  <a:srgbClr val="FFFFFF"/>
                </a:solidFill>
                <a:latin typeface="Open Sans Bold"/>
              </a:rPr>
              <a:t> }</a:t>
            </a:r>
          </a:p>
          <a:p>
            <a:pPr algn="just">
              <a:lnSpc>
                <a:spcPts val="3499"/>
              </a:lnSpc>
            </a:pPr>
            <a:r>
              <a:rPr lang="en-US" sz="2499">
                <a:solidFill>
                  <a:srgbClr val="FFFFFF"/>
                </a:solidFill>
                <a:latin typeface="Open Sans Bold"/>
              </a:rPr>
              <a:t>}</a:t>
            </a:r>
          </a:p>
          <a:p>
            <a:pPr algn="just">
              <a:lnSpc>
                <a:spcPts val="3499"/>
              </a:lnSpc>
              <a:spcBef>
                <a:spcPct val="0"/>
              </a:spcBef>
            </a:pPr>
            <a:endParaRPr lang="en-US" sz="2499">
              <a:solidFill>
                <a:srgbClr val="FFFFFF"/>
              </a:solidFill>
              <a:latin typeface="Open Sans Bold"/>
            </a:endParaRPr>
          </a:p>
        </p:txBody>
      </p:sp>
      <p:sp>
        <p:nvSpPr>
          <p:cNvPr id="3" name="TextBox 3"/>
          <p:cNvSpPr txBox="1"/>
          <p:nvPr/>
        </p:nvSpPr>
        <p:spPr>
          <a:xfrm>
            <a:off x="7110374" y="3330575"/>
            <a:ext cx="10914278" cy="3521075"/>
          </a:xfrm>
          <a:prstGeom prst="rect">
            <a:avLst/>
          </a:prstGeom>
        </p:spPr>
        <p:txBody>
          <a:bodyPr lIns="0" tIns="0" rIns="0" bIns="0" rtlCol="0" anchor="t">
            <a:spAutoFit/>
          </a:bodyPr>
          <a:lstStyle/>
          <a:p>
            <a:pPr algn="ctr">
              <a:lnSpc>
                <a:spcPts val="7000"/>
              </a:lnSpc>
              <a:spcBef>
                <a:spcPct val="0"/>
              </a:spcBef>
            </a:pPr>
            <a:r>
              <a:rPr lang="en-US" sz="5000">
                <a:solidFill>
                  <a:srgbClr val="2CA0E2"/>
                </a:solidFill>
                <a:latin typeface="Open Sans Bold"/>
              </a:rPr>
              <a:t>This is the car class which implements the vehicle interface class and extends the type abstract class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TextBox 2"/>
          <p:cNvSpPr txBox="1"/>
          <p:nvPr/>
        </p:nvSpPr>
        <p:spPr>
          <a:xfrm>
            <a:off x="591017" y="155575"/>
            <a:ext cx="16668283" cy="9899650"/>
          </a:xfrm>
          <a:prstGeom prst="rect">
            <a:avLst/>
          </a:prstGeom>
        </p:spPr>
        <p:txBody>
          <a:bodyPr lIns="0" tIns="0" rIns="0" bIns="0" rtlCol="0" anchor="t">
            <a:spAutoFit/>
          </a:bodyPr>
          <a:lstStyle/>
          <a:p>
            <a:pPr algn="ctr">
              <a:lnSpc>
                <a:spcPts val="5599"/>
              </a:lnSpc>
            </a:pPr>
            <a:r>
              <a:rPr lang="en-US" sz="3999" u="sng">
                <a:solidFill>
                  <a:srgbClr val="FFFFFF"/>
                </a:solidFill>
                <a:latin typeface="Open Sans Bold"/>
              </a:rPr>
              <a:t>Customer.java</a:t>
            </a:r>
          </a:p>
          <a:p>
            <a:pPr>
              <a:lnSpc>
                <a:spcPts val="3499"/>
              </a:lnSpc>
            </a:pPr>
            <a:endParaRPr lang="en-US" sz="3999" u="sng">
              <a:solidFill>
                <a:srgbClr val="FFFFFF"/>
              </a:solidFill>
              <a:latin typeface="Open Sans Bold"/>
            </a:endParaRPr>
          </a:p>
          <a:p>
            <a:pPr>
              <a:lnSpc>
                <a:spcPts val="3499"/>
              </a:lnSpc>
            </a:pPr>
            <a:r>
              <a:rPr lang="en-US" sz="2499">
                <a:solidFill>
                  <a:srgbClr val="FFFFFF"/>
                </a:solidFill>
                <a:latin typeface="Open Sans Bold"/>
              </a:rPr>
              <a:t>package javaproj;</a:t>
            </a:r>
          </a:p>
          <a:p>
            <a:pPr>
              <a:lnSpc>
                <a:spcPts val="3499"/>
              </a:lnSpc>
            </a:pPr>
            <a:endParaRPr lang="en-US" sz="2499">
              <a:solidFill>
                <a:srgbClr val="FFFFFF"/>
              </a:solidFill>
              <a:latin typeface="Open Sans Bold"/>
            </a:endParaRPr>
          </a:p>
          <a:p>
            <a:pPr>
              <a:lnSpc>
                <a:spcPts val="3499"/>
              </a:lnSpc>
            </a:pPr>
            <a:r>
              <a:rPr lang="en-US" sz="2499">
                <a:solidFill>
                  <a:srgbClr val="FFFFFF"/>
                </a:solidFill>
                <a:latin typeface="Open Sans Bold"/>
              </a:rPr>
              <a:t>class Customer {</a:t>
            </a:r>
          </a:p>
          <a:p>
            <a:pPr>
              <a:lnSpc>
                <a:spcPts val="3499"/>
              </a:lnSpc>
            </a:pPr>
            <a:r>
              <a:rPr lang="en-US" sz="2499">
                <a:solidFill>
                  <a:srgbClr val="FFFFFF"/>
                </a:solidFill>
                <a:latin typeface="Open Sans Bold"/>
              </a:rPr>
              <a:t> public String customerId;</a:t>
            </a:r>
          </a:p>
          <a:p>
            <a:pPr>
              <a:lnSpc>
                <a:spcPts val="3499"/>
              </a:lnSpc>
            </a:pPr>
            <a:r>
              <a:rPr lang="en-US" sz="2499">
                <a:solidFill>
                  <a:srgbClr val="FFFFFF"/>
                </a:solidFill>
                <a:latin typeface="Open Sans Bold"/>
              </a:rPr>
              <a:t> public String name;</a:t>
            </a:r>
          </a:p>
          <a:p>
            <a:pPr>
              <a:lnSpc>
                <a:spcPts val="3499"/>
              </a:lnSpc>
            </a:pPr>
            <a:endParaRPr lang="en-US" sz="2499">
              <a:solidFill>
                <a:srgbClr val="FFFFFF"/>
              </a:solidFill>
              <a:latin typeface="Open Sans Bold"/>
            </a:endParaRPr>
          </a:p>
          <a:p>
            <a:pPr>
              <a:lnSpc>
                <a:spcPts val="3499"/>
              </a:lnSpc>
            </a:pPr>
            <a:r>
              <a:rPr lang="en-US" sz="2499">
                <a:solidFill>
                  <a:srgbClr val="FFFFFF"/>
                </a:solidFill>
                <a:latin typeface="Open Sans Bold"/>
              </a:rPr>
              <a:t> public Customer(String customerId, String name) {</a:t>
            </a:r>
          </a:p>
          <a:p>
            <a:pPr>
              <a:lnSpc>
                <a:spcPts val="3499"/>
              </a:lnSpc>
            </a:pPr>
            <a:r>
              <a:rPr lang="en-US" sz="2499">
                <a:solidFill>
                  <a:srgbClr val="FFFFFF"/>
                </a:solidFill>
                <a:latin typeface="Open Sans Bold"/>
              </a:rPr>
              <a:t> this.customerId = customerId;</a:t>
            </a:r>
          </a:p>
          <a:p>
            <a:pPr>
              <a:lnSpc>
                <a:spcPts val="3499"/>
              </a:lnSpc>
            </a:pPr>
            <a:r>
              <a:rPr lang="en-US" sz="2499">
                <a:solidFill>
                  <a:srgbClr val="FFFFFF"/>
                </a:solidFill>
                <a:latin typeface="Open Sans Bold"/>
              </a:rPr>
              <a:t> this.name = name;</a:t>
            </a:r>
          </a:p>
          <a:p>
            <a:pPr>
              <a:lnSpc>
                <a:spcPts val="3499"/>
              </a:lnSpc>
            </a:pPr>
            <a:r>
              <a:rPr lang="en-US" sz="2499">
                <a:solidFill>
                  <a:srgbClr val="FFFFFF"/>
                </a:solidFill>
                <a:latin typeface="Open Sans Bold"/>
              </a:rPr>
              <a:t> }</a:t>
            </a:r>
          </a:p>
          <a:p>
            <a:pPr>
              <a:lnSpc>
                <a:spcPts val="3499"/>
              </a:lnSpc>
            </a:pPr>
            <a:endParaRPr lang="en-US" sz="2499">
              <a:solidFill>
                <a:srgbClr val="FFFFFF"/>
              </a:solidFill>
              <a:latin typeface="Open Sans Bold"/>
            </a:endParaRPr>
          </a:p>
          <a:p>
            <a:pPr>
              <a:lnSpc>
                <a:spcPts val="3499"/>
              </a:lnSpc>
            </a:pPr>
            <a:r>
              <a:rPr lang="en-US" sz="2499">
                <a:solidFill>
                  <a:srgbClr val="FFFFFF"/>
                </a:solidFill>
                <a:latin typeface="Open Sans Bold"/>
              </a:rPr>
              <a:t> public String getCustomerId() {</a:t>
            </a:r>
          </a:p>
          <a:p>
            <a:pPr>
              <a:lnSpc>
                <a:spcPts val="3499"/>
              </a:lnSpc>
            </a:pPr>
            <a:r>
              <a:rPr lang="en-US" sz="2499">
                <a:solidFill>
                  <a:srgbClr val="FFFFFF"/>
                </a:solidFill>
                <a:latin typeface="Open Sans Bold"/>
              </a:rPr>
              <a:t> return customerId;</a:t>
            </a:r>
          </a:p>
          <a:p>
            <a:pPr>
              <a:lnSpc>
                <a:spcPts val="3499"/>
              </a:lnSpc>
            </a:pPr>
            <a:r>
              <a:rPr lang="en-US" sz="2499">
                <a:solidFill>
                  <a:srgbClr val="FFFFFF"/>
                </a:solidFill>
                <a:latin typeface="Open Sans Bold"/>
              </a:rPr>
              <a:t> }</a:t>
            </a:r>
          </a:p>
          <a:p>
            <a:pPr>
              <a:lnSpc>
                <a:spcPts val="3499"/>
              </a:lnSpc>
            </a:pPr>
            <a:endParaRPr lang="en-US" sz="2499">
              <a:solidFill>
                <a:srgbClr val="FFFFFF"/>
              </a:solidFill>
              <a:latin typeface="Open Sans Bold"/>
            </a:endParaRPr>
          </a:p>
          <a:p>
            <a:pPr>
              <a:lnSpc>
                <a:spcPts val="3499"/>
              </a:lnSpc>
            </a:pPr>
            <a:r>
              <a:rPr lang="en-US" sz="2499">
                <a:solidFill>
                  <a:srgbClr val="FFFFFF"/>
                </a:solidFill>
                <a:latin typeface="Open Sans Bold"/>
              </a:rPr>
              <a:t> public String getName() {</a:t>
            </a:r>
          </a:p>
          <a:p>
            <a:pPr>
              <a:lnSpc>
                <a:spcPts val="3499"/>
              </a:lnSpc>
            </a:pPr>
            <a:r>
              <a:rPr lang="en-US" sz="2499">
                <a:solidFill>
                  <a:srgbClr val="FFFFFF"/>
                </a:solidFill>
                <a:latin typeface="Open Sans Bold"/>
              </a:rPr>
              <a:t> return name;</a:t>
            </a:r>
          </a:p>
          <a:p>
            <a:pPr>
              <a:lnSpc>
                <a:spcPts val="3499"/>
              </a:lnSpc>
            </a:pPr>
            <a:r>
              <a:rPr lang="en-US" sz="2499">
                <a:solidFill>
                  <a:srgbClr val="FFFFFF"/>
                </a:solidFill>
                <a:latin typeface="Open Sans Bold"/>
              </a:rPr>
              <a:t> }</a:t>
            </a:r>
          </a:p>
          <a:p>
            <a:pPr>
              <a:lnSpc>
                <a:spcPts val="3499"/>
              </a:lnSpc>
            </a:pPr>
            <a:r>
              <a:rPr lang="en-US" sz="2499">
                <a:solidFill>
                  <a:srgbClr val="FFFFFF"/>
                </a:solidFill>
                <a:latin typeface="Open Sans Bold"/>
              </a:rPr>
              <a:t>}</a:t>
            </a:r>
          </a:p>
          <a:p>
            <a:pPr>
              <a:lnSpc>
                <a:spcPts val="3499"/>
              </a:lnSpc>
              <a:spcBef>
                <a:spcPct val="0"/>
              </a:spcBef>
            </a:pPr>
            <a:endParaRPr lang="en-US" sz="2499">
              <a:solidFill>
                <a:srgbClr val="FFFFFF"/>
              </a:solidFill>
              <a:latin typeface="Open Sans Bold"/>
            </a:endParaRPr>
          </a:p>
        </p:txBody>
      </p:sp>
      <p:sp>
        <p:nvSpPr>
          <p:cNvPr id="3" name="TextBox 3"/>
          <p:cNvSpPr txBox="1"/>
          <p:nvPr/>
        </p:nvSpPr>
        <p:spPr>
          <a:xfrm>
            <a:off x="8675827" y="2113623"/>
            <a:ext cx="9144000" cy="3521075"/>
          </a:xfrm>
          <a:prstGeom prst="rect">
            <a:avLst/>
          </a:prstGeom>
        </p:spPr>
        <p:txBody>
          <a:bodyPr lIns="0" tIns="0" rIns="0" bIns="0" rtlCol="0" anchor="t">
            <a:spAutoFit/>
          </a:bodyPr>
          <a:lstStyle/>
          <a:p>
            <a:pPr algn="ctr">
              <a:lnSpc>
                <a:spcPts val="7000"/>
              </a:lnSpc>
              <a:spcBef>
                <a:spcPct val="0"/>
              </a:spcBef>
            </a:pPr>
            <a:r>
              <a:rPr lang="en-US" sz="5000">
                <a:solidFill>
                  <a:srgbClr val="0CC0DF"/>
                </a:solidFill>
                <a:latin typeface="Open Sans Bold"/>
              </a:rPr>
              <a:t>This is the customer class which stores the info about customer like customer id and name.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2145</Words>
  <Application>Microsoft Macintosh PowerPoint</Application>
  <PresentationFormat>Custom</PresentationFormat>
  <Paragraphs>330</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Neue Machina Ultra-Bold</vt:lpstr>
      <vt:lpstr>Open Sans Semi-Bold</vt:lpstr>
      <vt:lpstr>Arial</vt:lpstr>
      <vt:lpstr>Open Sans</vt:lpstr>
      <vt:lpstr>Calibri</vt:lpstr>
      <vt:lpstr>Open Sans Bold</vt:lpstr>
      <vt:lpstr>Arial Bold</vt:lpstr>
      <vt:lpstr>Montserrat 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RENTAL SYSTEM</dc:title>
  <cp:lastModifiedBy>Nishita Manharsinh Solanki</cp:lastModifiedBy>
  <cp:revision>5</cp:revision>
  <dcterms:created xsi:type="dcterms:W3CDTF">2006-08-16T00:00:00Z</dcterms:created>
  <dcterms:modified xsi:type="dcterms:W3CDTF">2024-09-04T11:50:27Z</dcterms:modified>
  <dc:identifier>DAFzqsFU-zQ</dc:identifier>
</cp:coreProperties>
</file>